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5"/>
  </p:notesMasterIdLst>
  <p:handoutMasterIdLst>
    <p:handoutMasterId r:id="rId126"/>
  </p:handoutMasterIdLst>
  <p:sldIdLst>
    <p:sldId id="375"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383"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76" r:id="rId55"/>
    <p:sldId id="312" r:id="rId56"/>
    <p:sldId id="313" r:id="rId57"/>
    <p:sldId id="314" r:id="rId58"/>
    <p:sldId id="377" r:id="rId59"/>
    <p:sldId id="315" r:id="rId60"/>
    <p:sldId id="316" r:id="rId61"/>
    <p:sldId id="378" r:id="rId62"/>
    <p:sldId id="317" r:id="rId63"/>
    <p:sldId id="318" r:id="rId64"/>
    <p:sldId id="319" r:id="rId65"/>
    <p:sldId id="320" r:id="rId66"/>
    <p:sldId id="321" r:id="rId67"/>
    <p:sldId id="322" r:id="rId68"/>
    <p:sldId id="323" r:id="rId69"/>
    <p:sldId id="324" r:id="rId70"/>
    <p:sldId id="379" r:id="rId71"/>
    <p:sldId id="325" r:id="rId72"/>
    <p:sldId id="326" r:id="rId73"/>
    <p:sldId id="327" r:id="rId74"/>
    <p:sldId id="380" r:id="rId75"/>
    <p:sldId id="328" r:id="rId76"/>
    <p:sldId id="329" r:id="rId77"/>
    <p:sldId id="330" r:id="rId78"/>
    <p:sldId id="331" r:id="rId79"/>
    <p:sldId id="332" r:id="rId80"/>
    <p:sldId id="381" r:id="rId81"/>
    <p:sldId id="333" r:id="rId82"/>
    <p:sldId id="334" r:id="rId83"/>
    <p:sldId id="335" r:id="rId84"/>
    <p:sldId id="336" r:id="rId85"/>
    <p:sldId id="337" r:id="rId86"/>
    <p:sldId id="338" r:id="rId87"/>
    <p:sldId id="382"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 userDrawn="1">
          <p15:clr>
            <a:srgbClr val="F26B43"/>
          </p15:clr>
        </p15:guide>
        <p15:guide id="2" pos="288" userDrawn="1">
          <p15:clr>
            <a:srgbClr val="F26B43"/>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38" autoAdjust="0"/>
    <p:restoredTop sz="86421" autoAdjust="0"/>
  </p:normalViewPr>
  <p:slideViewPr>
    <p:cSldViewPr>
      <p:cViewPr varScale="1">
        <p:scale>
          <a:sx n="76" d="100"/>
          <a:sy n="76" d="100"/>
        </p:scale>
        <p:origin x="1794" y="96"/>
      </p:cViewPr>
      <p:guideLst>
        <p:guide orient="horz" pos="144"/>
        <p:guide pos="288"/>
      </p:guideLst>
    </p:cSldViewPr>
  </p:slideViewPr>
  <p:outlineViewPr>
    <p:cViewPr>
      <p:scale>
        <a:sx n="33" d="100"/>
        <a:sy n="33" d="100"/>
      </p:scale>
      <p:origin x="0" y="77022"/>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8/14/2019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8/14/2019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3" name="TextBox 12"/>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4"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6"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3 -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903514"/>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447800"/>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3"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3 -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
        <p:nvSpPr>
          <p:cNvPr id="15" name="TextBox 14"/>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2800"/>
            </a:lvl1pPr>
            <a:lvl2pPr>
              <a:buClr>
                <a:srgbClr val="007FA3"/>
              </a:buClr>
              <a:defRPr sz="2400"/>
            </a:lvl2pPr>
            <a:lvl3pPr>
              <a:buClr>
                <a:srgbClr val="007FA3"/>
              </a:buClr>
              <a:defRPr sz="2000"/>
            </a:lvl3pPr>
            <a:lvl4pPr>
              <a:buClr>
                <a:srgbClr val="007FA3"/>
              </a:buClr>
              <a:defRPr sz="2000"/>
            </a:lvl4pPr>
            <a:lvl5pPr>
              <a:buClr>
                <a:srgbClr val="007FA3"/>
              </a:buClr>
              <a:defRPr sz="2000"/>
            </a:lvl5pPr>
            <a:lvl6pPr>
              <a:buClr>
                <a:srgbClr val="007FA3"/>
              </a:buClr>
              <a:defRPr sz="2000"/>
            </a:lvl6pPr>
            <a:lvl7pPr>
              <a:buClr>
                <a:srgbClr val="007FA3"/>
              </a:buClr>
              <a:defRPr sz="2000"/>
            </a:lvl7pPr>
            <a:lvl8pPr>
              <a:buClr>
                <a:srgbClr val="007FA3"/>
              </a:buClr>
              <a:defRPr sz="2000"/>
            </a:lvl8pPr>
            <a:lvl9pPr>
              <a:buClr>
                <a:srgbClr val="007FA3"/>
              </a:buCl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8/14/2019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lang="en-US" sz="2800" kern="1200" dirty="0">
                <a:solidFill>
                  <a:schemeClr val="tx1"/>
                </a:solidFill>
                <a:latin typeface="+mn-lt"/>
                <a:ea typeface="+mn-ea"/>
                <a:cs typeface="+mn-cs"/>
              </a:defRPr>
            </a:lvl1pPr>
            <a:lvl2pPr marL="569913" indent="-285750">
              <a:buClr>
                <a:srgbClr val="007FA3"/>
              </a:buClr>
              <a:defRPr lang="en-US" sz="2400" kern="1200" dirty="0">
                <a:solidFill>
                  <a:schemeClr val="tx1"/>
                </a:solidFill>
                <a:latin typeface="+mn-lt"/>
                <a:ea typeface="+mn-ea"/>
                <a:cs typeface="+mn-cs"/>
              </a:defRPr>
            </a:lvl2pPr>
            <a:lvl3pPr>
              <a:buClr>
                <a:srgbClr val="007FA3"/>
              </a:buClr>
              <a:defRPr sz="2000"/>
            </a:lvl3pPr>
            <a:lvl4pPr>
              <a:buClr>
                <a:srgbClr val="007FA3"/>
              </a:buClr>
              <a:defRPr sz="2000"/>
            </a:lvl4pPr>
            <a:lvl5pPr>
              <a:buClr>
                <a:srgbClr val="007FA3"/>
              </a:buClr>
              <a:defRPr sz="2000"/>
            </a:lvl5pPr>
            <a:lvl6pPr>
              <a:buClr>
                <a:srgbClr val="007FA3"/>
              </a:buClr>
              <a:defRPr sz="2000"/>
            </a:lvl6pPr>
            <a:lvl7pPr>
              <a:buClr>
                <a:srgbClr val="007FA3"/>
              </a:buClr>
              <a:defRPr sz="2000"/>
            </a:lvl7pPr>
            <a:lvl8pPr>
              <a:buClr>
                <a:srgbClr val="007FA3"/>
              </a:buClr>
              <a:defRPr sz="2000"/>
            </a:lvl8pPr>
            <a:lvl9pPr>
              <a:buClr>
                <a:srgbClr val="007FA3"/>
              </a:buClr>
              <a:defRPr sz="2000"/>
            </a:lvl9pPr>
          </a:lstStyle>
          <a:p>
            <a:pPr marL="256032" lvl="0" indent="-256032" algn="l" defTabSz="914400" rtl="0" eaLnBrk="1" latinLnBrk="0" hangingPunct="1">
              <a:spcBef>
                <a:spcPts val="1500"/>
              </a:spcBef>
              <a:buClr>
                <a:srgbClr val="007FA3"/>
              </a:buClr>
              <a:buSzPct val="100000"/>
              <a:buFont typeface="Arial" panose="020B0604020202020204" pitchFamily="34" charset="0"/>
              <a:buChar char="•"/>
            </a:pPr>
            <a:r>
              <a:rPr lang="en-US" dirty="0"/>
              <a:t>Click to edit Master text styles</a:t>
            </a:r>
          </a:p>
          <a:p>
            <a:pPr marL="742950" lvl="1" indent="-285750" algn="l" defTabSz="914400" rtl="0" eaLnBrk="1" latinLnBrk="0" hangingPunct="1">
              <a:spcBef>
                <a:spcPts val="600"/>
              </a:spcBef>
              <a:buClr>
                <a:srgbClr val="007FA3"/>
              </a:buClr>
              <a:buFont typeface="Arial" panose="020B0604020202020204" pitchFamily="34" charset="0"/>
              <a:buChar char="–"/>
            </a:pPr>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8/14/2019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3" name="TextBox 12"/>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4"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5"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3 -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24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8/14/2019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0" name="TextBox 9"/>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1"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2"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3 -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711136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
            <a:ext cx="8229600" cy="1097280"/>
          </a:xfrm>
        </p:spPr>
        <p:txBody>
          <a:bodyPr/>
          <a:lstStyle/>
          <a:p>
            <a:r>
              <a:rPr lang="en-US" dirty="0"/>
              <a:t>Click to edit Master title style</a:t>
            </a:r>
          </a:p>
        </p:txBody>
      </p:sp>
      <p:sp>
        <p:nvSpPr>
          <p:cNvPr id="16" name="Text Placeholder 15"/>
          <p:cNvSpPr>
            <a:spLocks noGrp="1"/>
          </p:cNvSpPr>
          <p:nvPr>
            <p:ph type="body" sz="quarter" idx="18"/>
          </p:nvPr>
        </p:nvSpPr>
        <p:spPr>
          <a:xfrm>
            <a:off x="457200" y="1457450"/>
            <a:ext cx="82296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idx="1" hasCustomPrompt="1"/>
          </p:nvPr>
        </p:nvSpPr>
        <p:spPr>
          <a:xfrm>
            <a:off x="45720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4" name="Content Placeholder 3"/>
          <p:cNvSpPr>
            <a:spLocks noGrp="1"/>
          </p:cNvSpPr>
          <p:nvPr>
            <p:ph sz="half" idx="2" hasCustomPrompt="1"/>
          </p:nvPr>
        </p:nvSpPr>
        <p:spPr>
          <a:xfrm>
            <a:off x="3291114" y="160194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5" name="Text Placeholder 4"/>
          <p:cNvSpPr>
            <a:spLocks noGrp="1"/>
          </p:cNvSpPr>
          <p:nvPr>
            <p:ph type="body" sz="quarter" idx="3" hasCustomPrompt="1"/>
          </p:nvPr>
        </p:nvSpPr>
        <p:spPr>
          <a:xfrm>
            <a:off x="612648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6" name="Content Placeholder 5"/>
          <p:cNvSpPr>
            <a:spLocks noGrp="1"/>
          </p:cNvSpPr>
          <p:nvPr>
            <p:ph sz="quarter" idx="4" hasCustomPrompt="1"/>
          </p:nvPr>
        </p:nvSpPr>
        <p:spPr>
          <a:xfrm>
            <a:off x="457200" y="317565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0" name="Content Placeholder 3"/>
          <p:cNvSpPr>
            <a:spLocks noGrp="1"/>
          </p:cNvSpPr>
          <p:nvPr>
            <p:ph sz="half" idx="13" hasCustomPrompt="1"/>
          </p:nvPr>
        </p:nvSpPr>
        <p:spPr>
          <a:xfrm>
            <a:off x="3300984" y="317565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1" name="Content Placeholder 5"/>
          <p:cNvSpPr>
            <a:spLocks noGrp="1"/>
          </p:cNvSpPr>
          <p:nvPr>
            <p:ph sz="quarter" idx="14" hasCustomPrompt="1"/>
          </p:nvPr>
        </p:nvSpPr>
        <p:spPr>
          <a:xfrm>
            <a:off x="6128658" y="3171876"/>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2" name="Content Placeholder 5"/>
          <p:cNvSpPr>
            <a:spLocks noGrp="1"/>
          </p:cNvSpPr>
          <p:nvPr>
            <p:ph sz="quarter" idx="15" hasCustomPrompt="1"/>
          </p:nvPr>
        </p:nvSpPr>
        <p:spPr>
          <a:xfrm>
            <a:off x="457200" y="4761264"/>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3" name="Content Placeholder 5"/>
          <p:cNvSpPr>
            <a:spLocks noGrp="1"/>
          </p:cNvSpPr>
          <p:nvPr>
            <p:ph sz="quarter" idx="16" hasCustomPrompt="1"/>
          </p:nvPr>
        </p:nvSpPr>
        <p:spPr>
          <a:xfrm>
            <a:off x="3299388" y="4761264"/>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4" name="Content Placeholder 5"/>
          <p:cNvSpPr>
            <a:spLocks noGrp="1"/>
          </p:cNvSpPr>
          <p:nvPr>
            <p:ph sz="quarter" idx="17" hasCustomPrompt="1"/>
          </p:nvPr>
        </p:nvSpPr>
        <p:spPr>
          <a:xfrm>
            <a:off x="6128658" y="4764312"/>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8" name="Footer Placeholder 7"/>
          <p:cNvSpPr>
            <a:spLocks noGrp="1"/>
          </p:cNvSpPr>
          <p:nvPr>
            <p:ph type="ftr" sz="quarter" idx="11"/>
          </p:nvPr>
        </p:nvSpPr>
        <p:spPr/>
        <p:txBody>
          <a:bodyPr/>
          <a:lstStyle>
            <a:lvl1pPr>
              <a:buFont typeface="Arial" pitchFamily="34" charset="0"/>
              <a:buNone/>
              <a:defRPr/>
            </a:lvl1pPr>
          </a:lstStyle>
          <a:p>
            <a:endParaRPr lang="en-US"/>
          </a:p>
        </p:txBody>
      </p:sp>
      <p:sp>
        <p:nvSpPr>
          <p:cNvPr id="7" name="Date Placeholder 6"/>
          <p:cNvSpPr>
            <a:spLocks noGrp="1"/>
          </p:cNvSpPr>
          <p:nvPr>
            <p:ph type="dt" sz="half" idx="10"/>
          </p:nvPr>
        </p:nvSpPr>
        <p:spPr/>
        <p:txBody>
          <a:bodyPr/>
          <a:lstStyle/>
          <a:p>
            <a:fld id="{E0DBC1D4-5704-45BB-BA8B-9B7E98161C8B}" type="datetimeFigureOut">
              <a:rPr lang="en-US" smtClean="0"/>
              <a:pPr/>
              <a:t>8/14/2019</a:t>
            </a:fld>
            <a:endParaRPr lang="en-US"/>
          </a:p>
        </p:txBody>
      </p:sp>
      <p:sp>
        <p:nvSpPr>
          <p:cNvPr id="9" name="Slide Number Placeholder 8"/>
          <p:cNvSpPr>
            <a:spLocks noGrp="1"/>
          </p:cNvSpPr>
          <p:nvPr>
            <p:ph type="sldNum" sz="quarter" idx="12"/>
          </p:nvPr>
        </p:nvSpPr>
        <p:spPr/>
        <p:txBody>
          <a:bodyPr/>
          <a:lstStyle/>
          <a:p>
            <a:fld id="{4C404A2B-EE51-41D7-B879-F8E5E9C51050}" type="slidenum">
              <a:rPr lang="en-US" smtClean="0"/>
              <a:pPr/>
              <a:t>‹#›</a:t>
            </a:fld>
            <a:endParaRPr lang="en-US"/>
          </a:p>
        </p:txBody>
      </p:sp>
    </p:spTree>
    <p:extLst>
      <p:ext uri="{BB962C8B-B14F-4D97-AF65-F5344CB8AC3E}">
        <p14:creationId xmlns:p14="http://schemas.microsoft.com/office/powerpoint/2010/main" val="212771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2800"/>
            </a:lvl1pPr>
            <a:lvl2pPr>
              <a:buClr>
                <a:srgbClr val="007FA3"/>
              </a:buClr>
              <a:defRPr sz="2400"/>
            </a:lvl2pPr>
            <a:lvl3pPr>
              <a:buClr>
                <a:srgbClr val="007FA3"/>
              </a:buClr>
              <a:defRPr sz="2000"/>
            </a:lvl3pPr>
            <a:lvl4pPr>
              <a:buClr>
                <a:srgbClr val="007FA3"/>
              </a:buClr>
              <a:defRPr sz="2000"/>
            </a:lvl4pPr>
            <a:lvl5pPr>
              <a:buClr>
                <a:srgbClr val="007FA3"/>
              </a:buClr>
              <a:defRPr sz="2000"/>
            </a:lvl5pPr>
            <a:lvl6pPr>
              <a:buClr>
                <a:srgbClr val="007FA3"/>
              </a:buClr>
              <a:defRPr sz="2000"/>
            </a:lvl6pPr>
            <a:lvl7pPr>
              <a:buClr>
                <a:srgbClr val="007FA3"/>
              </a:buClr>
              <a:defRPr sz="2000"/>
            </a:lvl7pPr>
            <a:lvl8pPr>
              <a:buClr>
                <a:srgbClr val="007FA3"/>
              </a:buClr>
              <a:defRPr sz="2000"/>
            </a:lvl8pPr>
            <a:lvl9pPr>
              <a:buClr>
                <a:srgbClr val="007FA3"/>
              </a:buCl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8/14/2019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
        <p:nvSpPr>
          <p:cNvPr id="11" name="Text Placeholder 2"/>
          <p:cNvSpPr>
            <a:spLocks noGrp="1"/>
          </p:cNvSpPr>
          <p:nvPr>
            <p:ph type="body" idx="13" hasCustomPrompt="1"/>
          </p:nvPr>
        </p:nvSpPr>
        <p:spPr>
          <a:xfrm>
            <a:off x="6126480" y="160020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2" name="Content Placeholder 3"/>
          <p:cNvSpPr>
            <a:spLocks noGrp="1"/>
          </p:cNvSpPr>
          <p:nvPr>
            <p:ph sz="half" idx="2" hasCustomPrompt="1"/>
          </p:nvPr>
        </p:nvSpPr>
        <p:spPr>
          <a:xfrm>
            <a:off x="457200" y="160020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3" name="Text Placeholder 4"/>
          <p:cNvSpPr>
            <a:spLocks noGrp="1"/>
          </p:cNvSpPr>
          <p:nvPr>
            <p:ph type="body" sz="quarter" idx="3" hasCustomPrompt="1"/>
          </p:nvPr>
        </p:nvSpPr>
        <p:spPr>
          <a:xfrm>
            <a:off x="329184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Tree>
    <p:extLst>
      <p:ext uri="{BB962C8B-B14F-4D97-AF65-F5344CB8AC3E}">
        <p14:creationId xmlns:p14="http://schemas.microsoft.com/office/powerpoint/2010/main" val="1210909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6" name="Text Placeholder 2"/>
          <p:cNvSpPr>
            <a:spLocks noGrp="1"/>
          </p:cNvSpPr>
          <p:nvPr>
            <p:ph type="body" idx="14" hasCustomPrompt="1"/>
          </p:nvPr>
        </p:nvSpPr>
        <p:spPr>
          <a:xfrm>
            <a:off x="6126480" y="160020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7" name="Content Placeholder 3"/>
          <p:cNvSpPr>
            <a:spLocks noGrp="1"/>
          </p:cNvSpPr>
          <p:nvPr>
            <p:ph sz="half" idx="2" hasCustomPrompt="1"/>
          </p:nvPr>
        </p:nvSpPr>
        <p:spPr>
          <a:xfrm>
            <a:off x="457200" y="160020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8" name="Text Placeholder 4"/>
          <p:cNvSpPr>
            <a:spLocks noGrp="1"/>
          </p:cNvSpPr>
          <p:nvPr>
            <p:ph type="body" sz="quarter" idx="3" hasCustomPrompt="1"/>
          </p:nvPr>
        </p:nvSpPr>
        <p:spPr>
          <a:xfrm>
            <a:off x="329184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Tree>
    <p:extLst>
      <p:ext uri="{BB962C8B-B14F-4D97-AF65-F5344CB8AC3E}">
        <p14:creationId xmlns:p14="http://schemas.microsoft.com/office/powerpoint/2010/main" val="3154799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8/14/2019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2" name="Text Placeholder 2"/>
          <p:cNvSpPr>
            <a:spLocks noGrp="1"/>
          </p:cNvSpPr>
          <p:nvPr>
            <p:ph type="body" idx="14" hasCustomPrompt="1"/>
          </p:nvPr>
        </p:nvSpPr>
        <p:spPr>
          <a:xfrm>
            <a:off x="6126480" y="160020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3" name="Content Placeholder 3"/>
          <p:cNvSpPr>
            <a:spLocks noGrp="1"/>
          </p:cNvSpPr>
          <p:nvPr>
            <p:ph sz="half" idx="2" hasCustomPrompt="1"/>
          </p:nvPr>
        </p:nvSpPr>
        <p:spPr>
          <a:xfrm>
            <a:off x="457200" y="160020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7" name="Text Placeholder 4"/>
          <p:cNvSpPr>
            <a:spLocks noGrp="1"/>
          </p:cNvSpPr>
          <p:nvPr>
            <p:ph type="body" sz="quarter" idx="3" hasCustomPrompt="1"/>
          </p:nvPr>
        </p:nvSpPr>
        <p:spPr>
          <a:xfrm>
            <a:off x="329184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4" name="TextBox 13"/>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5"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9"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3 -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03796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35256"/>
            <a:ext cx="8229600" cy="1097280"/>
          </a:xfrm>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457200" y="1869149"/>
            <a:ext cx="8229600" cy="4248459"/>
          </a:xfrm>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8/14/2019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
        <p:nvSpPr>
          <p:cNvPr id="12" name="Text Placeholder 11"/>
          <p:cNvSpPr>
            <a:spLocks noGrp="1"/>
          </p:cNvSpPr>
          <p:nvPr>
            <p:ph type="body" sz="quarter" idx="13" hasCustomPrompt="1"/>
          </p:nvPr>
        </p:nvSpPr>
        <p:spPr>
          <a:xfrm>
            <a:off x="457200" y="1183944"/>
            <a:ext cx="8229600" cy="457200"/>
          </a:xfrm>
        </p:spPr>
        <p:txBody>
          <a:bodyPr/>
          <a:lstStyle>
            <a:lvl1pPr algn="l" defTabSz="914400" rtl="0" eaLnBrk="1" latinLnBrk="0" hangingPunct="1">
              <a:lnSpc>
                <a:spcPct val="100000"/>
              </a:lnSpc>
              <a:spcBef>
                <a:spcPct val="0"/>
              </a:spcBef>
              <a:buNone/>
              <a:defRPr lang="en-US" sz="2400" b="1" kern="1200" dirty="0">
                <a:solidFill>
                  <a:srgbClr val="007FA3"/>
                </a:solidFill>
                <a:latin typeface="Times New Roman" panose="02020603050405020304" pitchFamily="18" charset="0"/>
                <a:ea typeface="+mj-ea"/>
                <a:cs typeface="Times New Roman" panose="02020603050405020304" pitchFamily="18" charset="0"/>
              </a:defRPr>
            </a:lvl1pPr>
          </a:lstStyle>
          <a:p>
            <a:pPr lvl="0"/>
            <a:r>
              <a:rPr lang="en-US" dirty="0"/>
              <a:t>Click to edit Master title style</a:t>
            </a:r>
          </a:p>
        </p:txBody>
      </p:sp>
      <p:sp>
        <p:nvSpPr>
          <p:cNvPr id="11" name="Rectangle 10"/>
          <p:cNvSpPr/>
          <p:nvPr userDrawn="1"/>
        </p:nvSpPr>
        <p:spPr>
          <a:xfrm>
            <a:off x="228600" y="1641144"/>
            <a:ext cx="4572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12109093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
            <a:ext cx="8229600" cy="1097280"/>
          </a:xfrm>
        </p:spPr>
        <p:txBody>
          <a:bodyPr/>
          <a:lstStyle/>
          <a:p>
            <a:r>
              <a:rPr lang="en-US" dirty="0"/>
              <a:t>Click to edit Master title style</a:t>
            </a:r>
          </a:p>
        </p:txBody>
      </p:sp>
      <p:sp>
        <p:nvSpPr>
          <p:cNvPr id="3" name="Text Placeholder 2"/>
          <p:cNvSpPr>
            <a:spLocks noGrp="1"/>
          </p:cNvSpPr>
          <p:nvPr>
            <p:ph type="body" idx="1"/>
          </p:nvPr>
        </p:nvSpPr>
        <p:spPr>
          <a:xfrm>
            <a:off x="453288" y="1447800"/>
            <a:ext cx="3966312"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453288" y="2271712"/>
            <a:ext cx="3966312"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24401" y="1447800"/>
            <a:ext cx="3962400"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724401" y="2271712"/>
            <a:ext cx="3962400"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E0DBC1D4-5704-45BB-BA8B-9B7E98161C8B}" type="datetimeFigureOut">
              <a:rPr lang="en-US" smtClean="0"/>
              <a:pPr/>
              <a:t>8/14/2019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404A2B-EE51-41D7-B879-F8E5E9C51050}" type="slidenum">
              <a:rPr lang="en-US" smtClean="0"/>
              <a:pPr/>
              <a:t>‹#›</a:t>
            </a:fld>
            <a:endParaRPr lang="en-US"/>
          </a:p>
        </p:txBody>
      </p:sp>
    </p:spTree>
    <p:extLst>
      <p:ext uri="{BB962C8B-B14F-4D97-AF65-F5344CB8AC3E}">
        <p14:creationId xmlns:p14="http://schemas.microsoft.com/office/powerpoint/2010/main" val="1250598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
            <a:ext cx="8229600" cy="1097280"/>
          </a:xfrm>
        </p:spPr>
        <p:txBody>
          <a:bodyPr/>
          <a:lstStyle/>
          <a:p>
            <a:r>
              <a:rPr lang="en-US" dirty="0"/>
              <a:t>Click to edit Master title style</a:t>
            </a:r>
          </a:p>
        </p:txBody>
      </p:sp>
      <p:sp>
        <p:nvSpPr>
          <p:cNvPr id="3" name="Text Placeholder 2"/>
          <p:cNvSpPr>
            <a:spLocks noGrp="1"/>
          </p:cNvSpPr>
          <p:nvPr>
            <p:ph type="body" idx="1"/>
          </p:nvPr>
        </p:nvSpPr>
        <p:spPr>
          <a:xfrm>
            <a:off x="457200" y="1447800"/>
            <a:ext cx="3962400"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457200" y="2271712"/>
            <a:ext cx="3962400" cy="16097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24401" y="1447800"/>
            <a:ext cx="3965124"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724401" y="2271712"/>
            <a:ext cx="3965124" cy="16097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E0DBC1D4-5704-45BB-BA8B-9B7E98161C8B}" type="datetimeFigureOut">
              <a:rPr lang="en-US" smtClean="0"/>
              <a:pPr/>
              <a:t>8/14/2019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404A2B-EE51-41D7-B879-F8E5E9C51050}" type="slidenum">
              <a:rPr lang="en-US" smtClean="0"/>
              <a:pPr/>
              <a:t>‹#›</a:t>
            </a:fld>
            <a:endParaRPr lang="en-US"/>
          </a:p>
        </p:txBody>
      </p:sp>
      <p:sp>
        <p:nvSpPr>
          <p:cNvPr id="10" name="Content Placeholder 3"/>
          <p:cNvSpPr>
            <a:spLocks noGrp="1"/>
          </p:cNvSpPr>
          <p:nvPr>
            <p:ph sz="half" idx="13"/>
          </p:nvPr>
        </p:nvSpPr>
        <p:spPr>
          <a:xfrm>
            <a:off x="458730" y="4044721"/>
            <a:ext cx="3962400" cy="18557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5"/>
          <p:cNvSpPr>
            <a:spLocks noGrp="1"/>
          </p:cNvSpPr>
          <p:nvPr>
            <p:ph sz="quarter" idx="14"/>
          </p:nvPr>
        </p:nvSpPr>
        <p:spPr>
          <a:xfrm>
            <a:off x="4732563" y="4055609"/>
            <a:ext cx="3965124" cy="18557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51039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903514"/>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447800"/>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3"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3 -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
        <p:nvSpPr>
          <p:cNvPr id="17" name="Text Placeholder 13"/>
          <p:cNvSpPr>
            <a:spLocks noGrp="1"/>
          </p:cNvSpPr>
          <p:nvPr>
            <p:ph type="body" sz="quarter" idx="16" hasCustomPrompt="1"/>
          </p:nvPr>
        </p:nvSpPr>
        <p:spPr>
          <a:xfrm>
            <a:off x="1499616" y="6428232"/>
            <a:ext cx="6172200" cy="274320"/>
          </a:xfrm>
        </p:spPr>
        <p:txBody>
          <a:bodyPr lIns="91440" tIns="45720" rIns="91440" bIns="45720"/>
          <a:lstStyle>
            <a:lvl1pPr marL="0" marR="0" indent="0" algn="ctr" defTabSz="914400" rtl="0" eaLnBrk="1" fontAlgn="auto" latinLnBrk="0" hangingPunct="1">
              <a:lnSpc>
                <a:spcPct val="100000"/>
              </a:lnSpc>
              <a:spcBef>
                <a:spcPts val="0"/>
              </a:spcBef>
              <a:spcAft>
                <a:spcPts val="0"/>
              </a:spcAft>
              <a:buClrTx/>
              <a:buSzTx/>
              <a:buFontTx/>
              <a:buNone/>
              <a:tabLst/>
              <a:defRPr lang="en-US" altLang="en-US" sz="1200" b="0" kern="1200">
                <a:solidFill>
                  <a:schemeClr val="tx1"/>
                </a:solidFill>
                <a:latin typeface="Verdana"/>
                <a:ea typeface="Verdana" panose="020B0604030504040204" pitchFamily="34" charset="0"/>
                <a:cs typeface="Verdana" panose="020B0604030504040204" pitchFamily="34" charset="0"/>
              </a:defRPr>
            </a:lvl1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2017 Pearson Canada Inc.</a:t>
            </a:r>
          </a:p>
        </p:txBody>
      </p:sp>
    </p:spTree>
    <p:extLst>
      <p:ext uri="{BB962C8B-B14F-4D97-AF65-F5344CB8AC3E}">
        <p14:creationId xmlns:p14="http://schemas.microsoft.com/office/powerpoint/2010/main" val="1105332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sp>
        <p:nvSpPr>
          <p:cNvPr id="8" name="TextBox 7"/>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9" name="Shape 15" descr="Pearson Logo"/>
          <p:cNvPicPr preferRelativeResize="0"/>
          <p:nvPr userDrawn="1"/>
        </p:nvPicPr>
        <p:blipFill rotWithShape="1">
          <a:blip r:embed="rId20" cstate="print">
            <a:alphaModFix/>
          </a:blip>
          <a:srcRect/>
          <a:stretch/>
        </p:blipFill>
        <p:spPr>
          <a:xfrm>
            <a:off x="443972" y="6429709"/>
            <a:ext cx="917999" cy="279914"/>
          </a:xfrm>
          <a:prstGeom prst="rect">
            <a:avLst/>
          </a:prstGeom>
          <a:noFill/>
          <a:ln>
            <a:noFill/>
          </a:ln>
        </p:spPr>
      </p:pic>
      <p:sp>
        <p:nvSpPr>
          <p:cNvPr id="10"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3 -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 id="2147483662" r:id="rId11"/>
    <p:sldLayoutId id="2147483663" r:id="rId12"/>
    <p:sldLayoutId id="2147483664" r:id="rId13"/>
    <p:sldLayoutId id="2147483665" r:id="rId14"/>
    <p:sldLayoutId id="2147483668" r:id="rId15"/>
    <p:sldLayoutId id="2147483669" r:id="rId16"/>
    <p:sldLayoutId id="2147483670" r:id="rId17"/>
    <p:sldLayoutId id="2147483671" r:id="rId18"/>
  </p:sldLayoutIdLst>
  <p:txStyles>
    <p:titleStyle>
      <a:lvl1pPr algn="l" defTabSz="914400" rtl="0" eaLnBrk="1" latinLnBrk="0" hangingPunct="1">
        <a:lnSpc>
          <a:spcPct val="100000"/>
        </a:lnSpc>
        <a:spcBef>
          <a:spcPct val="0"/>
        </a:spcBef>
        <a:buNone/>
        <a:defRPr sz="3400" b="1" kern="1200">
          <a:solidFill>
            <a:srgbClr val="007FA3"/>
          </a:solidFill>
          <a:latin typeface="+mj-lt"/>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41929"/>
          </a:xfrm>
        </p:spPr>
        <p:txBody>
          <a:bodyPr/>
          <a:lstStyle/>
          <a:p>
            <a:r>
              <a:rPr lang="en-US" dirty="0"/>
              <a:t>Organizational </a:t>
            </a:r>
            <a:r>
              <a:rPr lang="en-US" dirty="0" err="1"/>
              <a:t>Behaviour</a:t>
            </a:r>
            <a:r>
              <a:rPr lang="en-US" dirty="0"/>
              <a:t>:</a:t>
            </a:r>
            <a:br>
              <a:rPr lang="en-US" dirty="0"/>
            </a:br>
            <a:r>
              <a:rPr lang="en-US" b="0" dirty="0"/>
              <a:t>Understanding and Managing Life at Work</a:t>
            </a:r>
          </a:p>
        </p:txBody>
      </p:sp>
      <p:sp>
        <p:nvSpPr>
          <p:cNvPr id="3" name="Text Placeholder 2"/>
          <p:cNvSpPr>
            <a:spLocks noGrp="1"/>
          </p:cNvSpPr>
          <p:nvPr>
            <p:ph type="body" sz="quarter" idx="13"/>
          </p:nvPr>
        </p:nvSpPr>
        <p:spPr>
          <a:xfrm>
            <a:off x="457200" y="1300531"/>
            <a:ext cx="8229600" cy="359857"/>
          </a:xfrm>
        </p:spPr>
        <p:txBody>
          <a:bodyPr/>
          <a:lstStyle/>
          <a:p>
            <a:r>
              <a:rPr lang="en-US" dirty="0"/>
              <a:t>Eleventh Edition</a:t>
            </a:r>
          </a:p>
        </p:txBody>
      </p:sp>
      <p:sp>
        <p:nvSpPr>
          <p:cNvPr id="4" name="Text Placeholder 3"/>
          <p:cNvSpPr>
            <a:spLocks noGrp="1"/>
          </p:cNvSpPr>
          <p:nvPr>
            <p:ph type="body" sz="quarter" idx="14"/>
          </p:nvPr>
        </p:nvSpPr>
        <p:spPr/>
        <p:txBody>
          <a:bodyPr/>
          <a:lstStyle/>
          <a:p>
            <a:r>
              <a:rPr lang="en-US" dirty="0"/>
              <a:t>Chapter 3</a:t>
            </a:r>
          </a:p>
        </p:txBody>
      </p:sp>
      <p:sp>
        <p:nvSpPr>
          <p:cNvPr id="5" name="Text Placeholder 4"/>
          <p:cNvSpPr>
            <a:spLocks noGrp="1"/>
          </p:cNvSpPr>
          <p:nvPr>
            <p:ph type="body" sz="quarter" idx="15"/>
          </p:nvPr>
        </p:nvSpPr>
        <p:spPr/>
        <p:txBody>
          <a:bodyPr/>
          <a:lstStyle/>
          <a:p>
            <a:pPr>
              <a:spcAft>
                <a:spcPct val="0"/>
              </a:spcAft>
            </a:pPr>
            <a:r>
              <a:rPr lang="en-US" altLang="en-US" dirty="0"/>
              <a:t>Perception, Attribution, and Diversity</a:t>
            </a:r>
          </a:p>
        </p:txBody>
      </p:sp>
      <p:sp>
        <p:nvSpPr>
          <p:cNvPr id="8" name="Text Placeholder 7"/>
          <p:cNvSpPr>
            <a:spLocks noGrp="1"/>
          </p:cNvSpPr>
          <p:nvPr>
            <p:ph type="body" sz="quarter" idx="16"/>
          </p:nvPr>
        </p:nvSpPr>
        <p:spPr/>
        <p:txBody>
          <a:bodyPr/>
          <a:lstStyle/>
          <a:p>
            <a:r>
              <a:rPr lang="en-US" altLang="en-US" dirty="0"/>
              <a:t>Copyright © 2020 Pearson Canada Inc.</a:t>
            </a:r>
          </a:p>
        </p:txBody>
      </p:sp>
      <p:pic>
        <p:nvPicPr>
          <p:cNvPr id="9" name="Picture 2" descr="Organizational Behaviour:&#10;Eleventh Edition by Gary hohan, Alan M. Sa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76400"/>
            <a:ext cx="3429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257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Learning Objectives</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pPr marL="1143000" indent="-1143000">
              <a:buNone/>
            </a:pPr>
            <a:r>
              <a:rPr lang="en-CA" altLang="en-US" dirty="0">
                <a:solidFill>
                  <a:schemeClr val="bg2"/>
                </a:solidFill>
              </a:rPr>
              <a:t>LO3.1</a:t>
            </a:r>
            <a:r>
              <a:rPr lang="en-CA" altLang="en-US" dirty="0"/>
              <a:t>	Define </a:t>
            </a:r>
            <a:r>
              <a:rPr lang="en-CA" altLang="en-US" i="1" dirty="0"/>
              <a:t>perception</a:t>
            </a:r>
            <a:r>
              <a:rPr lang="en-CA" altLang="en-US" dirty="0"/>
              <a:t> and discuss some of the general factors that influence perception.</a:t>
            </a:r>
          </a:p>
          <a:p>
            <a:pPr marL="1143000" indent="-1143000">
              <a:buNone/>
            </a:pPr>
            <a:r>
              <a:rPr lang="en-CA" altLang="en-US" dirty="0">
                <a:solidFill>
                  <a:schemeClr val="bg2"/>
                </a:solidFill>
              </a:rPr>
              <a:t>LO3.2</a:t>
            </a:r>
            <a:r>
              <a:rPr lang="en-CA" altLang="en-US" dirty="0"/>
              <a:t>	Explain </a:t>
            </a:r>
            <a:r>
              <a:rPr lang="en-CA" altLang="en-US" i="1" dirty="0"/>
              <a:t>social identity theory</a:t>
            </a:r>
            <a:r>
              <a:rPr lang="en-CA" altLang="en-US" dirty="0"/>
              <a:t> and </a:t>
            </a:r>
            <a:r>
              <a:rPr lang="en-CA" altLang="en-US" i="1" dirty="0"/>
              <a:t>Bruner’s model</a:t>
            </a:r>
            <a:r>
              <a:rPr lang="en-CA" altLang="en-US" dirty="0"/>
              <a:t> of the perceptual process. </a:t>
            </a:r>
          </a:p>
          <a:p>
            <a:pPr marL="1143000" indent="-1143000">
              <a:buNone/>
            </a:pPr>
            <a:r>
              <a:rPr lang="en-CA" altLang="en-US" dirty="0">
                <a:solidFill>
                  <a:schemeClr val="bg2"/>
                </a:solidFill>
              </a:rPr>
              <a:t>LO3.3</a:t>
            </a:r>
            <a:r>
              <a:rPr lang="en-CA" altLang="en-US" dirty="0"/>
              <a:t>	Describe the main biases in person perception.</a:t>
            </a:r>
          </a:p>
          <a:p>
            <a:pPr marL="1143000" indent="-1143000">
              <a:buNone/>
            </a:pPr>
            <a:r>
              <a:rPr lang="en-CA" altLang="en-US" dirty="0">
                <a:solidFill>
                  <a:schemeClr val="bg2"/>
                </a:solidFill>
              </a:rPr>
              <a:t>LO3.4</a:t>
            </a:r>
            <a:r>
              <a:rPr lang="en-CA" altLang="en-US" dirty="0"/>
              <a:t>	Describe how people form </a:t>
            </a:r>
            <a:r>
              <a:rPr lang="en-CA" altLang="en-US" i="1" dirty="0"/>
              <a:t>attributions</a:t>
            </a:r>
            <a:r>
              <a:rPr lang="en-CA" altLang="en-US" dirty="0"/>
              <a:t> about the causes of behaviour and various biases in attribution.</a:t>
            </a:r>
            <a:endParaRPr lang="en-US" dirty="0"/>
          </a:p>
        </p:txBody>
      </p:sp>
    </p:spTree>
    <p:extLst>
      <p:ext uri="{BB962C8B-B14F-4D97-AF65-F5344CB8AC3E}">
        <p14:creationId xmlns:p14="http://schemas.microsoft.com/office/powerpoint/2010/main" val="3508692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Learning Objectives</a:t>
            </a:r>
            <a:r>
              <a:rPr lang="en-CA" altLang="en-US" sz="2000" dirty="0"/>
              <a:t> </a:t>
            </a:r>
            <a:r>
              <a:rPr lang="en-CA" altLang="en-US" sz="2000" b="0" dirty="0"/>
              <a:t>(2 of 2)</a:t>
            </a:r>
            <a:endParaRPr lang="en-US" b="0" dirty="0"/>
          </a:p>
        </p:txBody>
      </p:sp>
      <p:sp>
        <p:nvSpPr>
          <p:cNvPr id="3" name="Content Placeholder 2"/>
          <p:cNvSpPr>
            <a:spLocks noGrp="1"/>
          </p:cNvSpPr>
          <p:nvPr>
            <p:ph idx="1"/>
          </p:nvPr>
        </p:nvSpPr>
        <p:spPr>
          <a:xfrm>
            <a:off x="457200" y="1600200"/>
            <a:ext cx="8305800" cy="4648200"/>
          </a:xfrm>
        </p:spPr>
        <p:txBody>
          <a:bodyPr/>
          <a:lstStyle/>
          <a:p>
            <a:pPr marL="1143000" indent="-1143000">
              <a:lnSpc>
                <a:spcPct val="90000"/>
              </a:lnSpc>
              <a:buNone/>
            </a:pPr>
            <a:r>
              <a:rPr lang="en-CA" altLang="en-US" dirty="0">
                <a:solidFill>
                  <a:schemeClr val="bg2"/>
                </a:solidFill>
              </a:rPr>
              <a:t>LO3.5</a:t>
            </a:r>
            <a:r>
              <a:rPr lang="en-CA" altLang="en-US" dirty="0"/>
              <a:t>	Discuss the concepts of </a:t>
            </a:r>
            <a:r>
              <a:rPr lang="en-CA" altLang="en-US" i="1" dirty="0"/>
              <a:t>workforce diversity</a:t>
            </a:r>
            <a:r>
              <a:rPr lang="en-CA" altLang="en-US" dirty="0"/>
              <a:t> and valuing diversity and how racial, ethnic, religious, gender, age, and LGBTQ </a:t>
            </a:r>
            <a:r>
              <a:rPr lang="en-CA" altLang="en-US" i="1" dirty="0"/>
              <a:t>stereotypes</a:t>
            </a:r>
            <a:r>
              <a:rPr lang="en-CA" altLang="en-US" dirty="0"/>
              <a:t> affect organizational behaviour and what organizations can do to manage diversity. </a:t>
            </a:r>
          </a:p>
          <a:p>
            <a:pPr marL="1143000" indent="-1143000">
              <a:lnSpc>
                <a:spcPct val="90000"/>
              </a:lnSpc>
              <a:buNone/>
            </a:pPr>
            <a:r>
              <a:rPr lang="en-CA" altLang="en-US" dirty="0">
                <a:solidFill>
                  <a:schemeClr val="bg2"/>
                </a:solidFill>
              </a:rPr>
              <a:t>LO3.6</a:t>
            </a:r>
            <a:r>
              <a:rPr lang="en-CA" altLang="en-US" dirty="0"/>
              <a:t>	Define </a:t>
            </a:r>
            <a:r>
              <a:rPr lang="en-CA" altLang="en-US" i="1" dirty="0"/>
              <a:t>trust</a:t>
            </a:r>
            <a:r>
              <a:rPr lang="en-CA" altLang="en-US" dirty="0"/>
              <a:t> perceptions and </a:t>
            </a:r>
            <a:r>
              <a:rPr lang="en-CA" altLang="en-US" i="1" dirty="0"/>
              <a:t>perceived organizational support,</a:t>
            </a:r>
            <a:r>
              <a:rPr lang="en-CA" altLang="en-US" dirty="0"/>
              <a:t> and describe </a:t>
            </a:r>
            <a:r>
              <a:rPr lang="en-CA" altLang="en-US" i="1" dirty="0"/>
              <a:t>organizational support theory</a:t>
            </a:r>
            <a:r>
              <a:rPr lang="en-CA" altLang="en-US" dirty="0"/>
              <a:t>.</a:t>
            </a:r>
          </a:p>
          <a:p>
            <a:pPr marL="1143000" indent="-1143000">
              <a:lnSpc>
                <a:spcPct val="90000"/>
              </a:lnSpc>
              <a:buNone/>
            </a:pPr>
            <a:r>
              <a:rPr lang="en-CA" altLang="en-US" dirty="0">
                <a:solidFill>
                  <a:schemeClr val="bg2"/>
                </a:solidFill>
              </a:rPr>
              <a:t>LO3.7</a:t>
            </a:r>
            <a:r>
              <a:rPr lang="en-CA" altLang="en-US" dirty="0"/>
              <a:t>	Discuss person perception and perceptual biases in human resources management.</a:t>
            </a:r>
            <a:endParaRPr lang="en-US" dirty="0"/>
          </a:p>
        </p:txBody>
      </p:sp>
    </p:spTree>
    <p:extLst>
      <p:ext uri="{BB962C8B-B14F-4D97-AF65-F5344CB8AC3E}">
        <p14:creationId xmlns:p14="http://schemas.microsoft.com/office/powerpoint/2010/main" val="248184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What Is Perception?</a:t>
            </a:r>
            <a:endParaRPr lang="en-US" dirty="0"/>
          </a:p>
        </p:txBody>
      </p:sp>
      <p:sp>
        <p:nvSpPr>
          <p:cNvPr id="3" name="Content Placeholder 2"/>
          <p:cNvSpPr>
            <a:spLocks noGrp="1"/>
          </p:cNvSpPr>
          <p:nvPr>
            <p:ph idx="1"/>
          </p:nvPr>
        </p:nvSpPr>
        <p:spPr/>
        <p:txBody>
          <a:bodyPr/>
          <a:lstStyle/>
          <a:p>
            <a:r>
              <a:rPr lang="en-CA" altLang="en-US" dirty="0"/>
              <a:t>The process of interpreting the messages of our senses to provide order and meaning to the environment.</a:t>
            </a:r>
          </a:p>
          <a:p>
            <a:r>
              <a:rPr lang="en-CA" altLang="en-US" dirty="0"/>
              <a:t>People base their actions on the </a:t>
            </a:r>
            <a:r>
              <a:rPr lang="en-CA" altLang="en-US" i="1" dirty="0"/>
              <a:t>interpretation </a:t>
            </a:r>
            <a:r>
              <a:rPr lang="en-CA" altLang="en-US" dirty="0"/>
              <a:t>of reality that their perceptual system provides, rather than on reality itself.</a:t>
            </a:r>
            <a:endParaRPr lang="en-US" dirty="0"/>
          </a:p>
        </p:txBody>
      </p:sp>
    </p:spTree>
    <p:extLst>
      <p:ext uri="{BB962C8B-B14F-4D97-AF65-F5344CB8AC3E}">
        <p14:creationId xmlns:p14="http://schemas.microsoft.com/office/powerpoint/2010/main" val="1498192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Components of Perception</a:t>
            </a:r>
            <a:endParaRPr lang="en-US" dirty="0"/>
          </a:p>
        </p:txBody>
      </p:sp>
      <p:sp>
        <p:nvSpPr>
          <p:cNvPr id="3" name="Content Placeholder 2"/>
          <p:cNvSpPr>
            <a:spLocks noGrp="1"/>
          </p:cNvSpPr>
          <p:nvPr>
            <p:ph idx="1"/>
          </p:nvPr>
        </p:nvSpPr>
        <p:spPr/>
        <p:txBody>
          <a:bodyPr/>
          <a:lstStyle/>
          <a:p>
            <a:r>
              <a:rPr lang="en-CA" altLang="en-US" dirty="0"/>
              <a:t>Perception has three components:</a:t>
            </a:r>
          </a:p>
          <a:p>
            <a:pPr lvl="1"/>
            <a:r>
              <a:rPr lang="en-CA" altLang="en-US" dirty="0"/>
              <a:t>A perceiver</a:t>
            </a:r>
          </a:p>
          <a:p>
            <a:pPr lvl="1"/>
            <a:r>
              <a:rPr lang="en-CA" altLang="en-US" dirty="0"/>
              <a:t>A target that is being perceived</a:t>
            </a:r>
          </a:p>
          <a:p>
            <a:pPr lvl="1"/>
            <a:r>
              <a:rPr lang="en-CA" altLang="en-US" dirty="0"/>
              <a:t>Some situational context in which the perception is occurring</a:t>
            </a:r>
          </a:p>
          <a:p>
            <a:r>
              <a:rPr lang="en-CA" altLang="en-US" dirty="0"/>
              <a:t>Each component influences the perceiver’s impression or interpretation of the target.</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Factors That Influence Perception</a:t>
            </a:r>
            <a:endParaRPr lang="en-US" dirty="0"/>
          </a:p>
        </p:txBody>
      </p:sp>
      <p:pic>
        <p:nvPicPr>
          <p:cNvPr id="5" name="Picture 4" descr="The perceive looks at a target. The arrow between them is labelled situation. The perceiver is labelled experience, motivational state, emotional state. The target is labelled ambiguity."/>
          <p:cNvPicPr>
            <a:picLocks noChangeAspect="1"/>
          </p:cNvPicPr>
          <p:nvPr/>
        </p:nvPicPr>
        <p:blipFill rotWithShape="1">
          <a:blip r:embed="rId2">
            <a:extLst>
              <a:ext uri="{28A0092B-C50C-407E-A947-70E740481C1C}">
                <a14:useLocalDpi xmlns:a14="http://schemas.microsoft.com/office/drawing/2010/main" val="0"/>
              </a:ext>
            </a:extLst>
          </a:blip>
          <a:srcRect r="20351"/>
          <a:stretch/>
        </p:blipFill>
        <p:spPr>
          <a:xfrm>
            <a:off x="533400" y="2971800"/>
            <a:ext cx="6449291" cy="1981200"/>
          </a:xfrm>
          <a:prstGeom prst="rect">
            <a:avLst/>
          </a:prstGeom>
        </p:spPr>
      </p:pic>
    </p:spTree>
    <p:extLst>
      <p:ext uri="{BB962C8B-B14F-4D97-AF65-F5344CB8AC3E}">
        <p14:creationId xmlns:p14="http://schemas.microsoft.com/office/powerpoint/2010/main" val="2980151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Perceiver</a:t>
            </a:r>
            <a:endParaRPr lang="en-US" dirty="0"/>
          </a:p>
        </p:txBody>
      </p:sp>
      <p:sp>
        <p:nvSpPr>
          <p:cNvPr id="3" name="Content Placeholder 2"/>
          <p:cNvSpPr>
            <a:spLocks noGrp="1"/>
          </p:cNvSpPr>
          <p:nvPr>
            <p:ph idx="1"/>
          </p:nvPr>
        </p:nvSpPr>
        <p:spPr/>
        <p:txBody>
          <a:bodyPr/>
          <a:lstStyle/>
          <a:p>
            <a:r>
              <a:rPr lang="en-CA" altLang="en-US" dirty="0"/>
              <a:t>Past experiences lead the perceiver to develop expectations that affect current perceptions.</a:t>
            </a:r>
          </a:p>
          <a:p>
            <a:r>
              <a:rPr lang="en-CA" altLang="en-US" dirty="0"/>
              <a:t>Needs unconsciously influence perceptions by causing us to perceive what we wish to perceive.</a:t>
            </a:r>
          </a:p>
          <a:p>
            <a:r>
              <a:rPr lang="en-CA" altLang="en-US" dirty="0"/>
              <a:t>Emotions, such as anger, happiness, or fear, can influence our perceptions.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Perceptual Defence</a:t>
            </a:r>
            <a:endParaRPr lang="en-US" dirty="0"/>
          </a:p>
        </p:txBody>
      </p:sp>
      <p:sp>
        <p:nvSpPr>
          <p:cNvPr id="3" name="Content Placeholder 2"/>
          <p:cNvSpPr>
            <a:spLocks noGrp="1"/>
          </p:cNvSpPr>
          <p:nvPr>
            <p:ph idx="1"/>
          </p:nvPr>
        </p:nvSpPr>
        <p:spPr/>
        <p:txBody>
          <a:bodyPr/>
          <a:lstStyle/>
          <a:p>
            <a:r>
              <a:rPr lang="en-CA" altLang="en-US" dirty="0"/>
              <a:t>The tendency for the perceptual system to defend the perceiver against unpleasant emotions.</a:t>
            </a:r>
          </a:p>
          <a:p>
            <a:r>
              <a:rPr lang="en-CA" altLang="en-US" dirty="0"/>
              <a:t>People often “</a:t>
            </a:r>
            <a:r>
              <a:rPr lang="en-CA" altLang="en-US" i="1" dirty="0"/>
              <a:t>see what they want to see</a:t>
            </a:r>
            <a:r>
              <a:rPr lang="en-CA" altLang="en-US" dirty="0"/>
              <a:t>” and “</a:t>
            </a:r>
            <a:r>
              <a:rPr lang="en-CA" altLang="en-US" i="1" dirty="0"/>
              <a:t>hear what they want to hear</a:t>
            </a:r>
            <a:r>
              <a:rPr lang="en-CA" altLang="en-US" dirty="0"/>
              <a:t>.”</a:t>
            </a:r>
          </a:p>
          <a:p>
            <a:r>
              <a:rPr lang="en-CA" altLang="en-US" dirty="0"/>
              <a:t>Our perceptual system works to ensure we do not see or hear things that are threatening.</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Target</a:t>
            </a:r>
            <a:endParaRPr lang="en-US" dirty="0"/>
          </a:p>
        </p:txBody>
      </p:sp>
      <p:sp>
        <p:nvSpPr>
          <p:cNvPr id="3" name="Content Placeholder 2"/>
          <p:cNvSpPr>
            <a:spLocks noGrp="1"/>
          </p:cNvSpPr>
          <p:nvPr>
            <p:ph idx="1"/>
          </p:nvPr>
        </p:nvSpPr>
        <p:spPr/>
        <p:txBody>
          <a:bodyPr/>
          <a:lstStyle/>
          <a:p>
            <a:r>
              <a:rPr lang="en-CA" altLang="en-US" dirty="0"/>
              <a:t>Ambiguous targets are especially susceptible to interpretation and the addition of meaning.</a:t>
            </a:r>
          </a:p>
          <a:p>
            <a:r>
              <a:rPr lang="en-CA" altLang="en-US" dirty="0"/>
              <a:t>Perceivers have a need to resolve ambiguities.</a:t>
            </a:r>
          </a:p>
          <a:p>
            <a:r>
              <a:rPr lang="en-CA" altLang="en-US" dirty="0"/>
              <a:t>The perceiver does not or cannot use all the information provided by the target.</a:t>
            </a:r>
          </a:p>
          <a:p>
            <a:r>
              <a:rPr lang="en-CA" altLang="en-US" dirty="0"/>
              <a:t>A reduction in ambiguity might not be accompanied by greater accuracy.</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Situation</a:t>
            </a:r>
            <a:endParaRPr lang="en-US" dirty="0"/>
          </a:p>
        </p:txBody>
      </p:sp>
      <p:sp>
        <p:nvSpPr>
          <p:cNvPr id="3" name="Content Placeholder 2"/>
          <p:cNvSpPr>
            <a:spLocks noGrp="1"/>
          </p:cNvSpPr>
          <p:nvPr>
            <p:ph idx="1"/>
          </p:nvPr>
        </p:nvSpPr>
        <p:spPr/>
        <p:txBody>
          <a:bodyPr/>
          <a:lstStyle/>
          <a:p>
            <a:r>
              <a:rPr lang="en-CA" altLang="en-US" dirty="0"/>
              <a:t>Perception occurs in some situational context, and this context can affect what is perceived.</a:t>
            </a:r>
          </a:p>
          <a:p>
            <a:r>
              <a:rPr lang="en-CA" altLang="en-US" dirty="0"/>
              <a:t>The most important effect that the situation can have is to add information about the target.</a:t>
            </a:r>
          </a:p>
          <a:p>
            <a:r>
              <a:rPr lang="en-CA" altLang="en-US" dirty="0"/>
              <a:t>The perception of a target can change with the situation even when the perceiver and target remain the same.</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Social Identity Theory</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dirty="0"/>
              <a:t>People form perceptions of themselves based on their personal characteristics and memberships in social categories.</a:t>
            </a:r>
          </a:p>
          <a:p>
            <a:r>
              <a:rPr lang="en-CA" altLang="en-US" dirty="0"/>
              <a:t>Our sense of self is composed of a personal identity and a social identity.</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Social Identity Theory</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altLang="en-US" i="1" dirty="0"/>
              <a:t>Personal identity</a:t>
            </a:r>
            <a:r>
              <a:rPr lang="en-CA" altLang="en-US" dirty="0"/>
              <a:t> is based on our unique personal characteristics (e.g., interests).</a:t>
            </a:r>
          </a:p>
          <a:p>
            <a:r>
              <a:rPr lang="en-CA" altLang="en-US" i="1" dirty="0"/>
              <a:t>Social identity</a:t>
            </a:r>
            <a:r>
              <a:rPr lang="en-CA" altLang="en-US" dirty="0"/>
              <a:t> is based on our perception that we belong to various social groups (e.g., gender).</a:t>
            </a:r>
          </a:p>
          <a:p>
            <a:r>
              <a:rPr lang="en-CA" altLang="en-US" dirty="0"/>
              <a:t>Personal and social identities help us answer the question: “</a:t>
            </a:r>
            <a:r>
              <a:rPr lang="en-CA" altLang="en-US" i="1" dirty="0"/>
              <a:t>Who am I?</a:t>
            </a:r>
            <a:r>
              <a:rPr lang="en-CA" altLang="en-US" dirty="0"/>
              <a:t>”</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Social Identity Theory</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dirty="0"/>
              <a:t>We perceive ourselves and others as embodying the most typical attributes of a category or what are called “prototypes.”</a:t>
            </a:r>
          </a:p>
          <a:p>
            <a:r>
              <a:rPr lang="en-CA" altLang="en-US" dirty="0"/>
              <a:t>We also form perceptions of others based on their membership in social categories.</a:t>
            </a:r>
          </a:p>
          <a:p>
            <a:r>
              <a:rPr lang="en-CA" altLang="en-US" dirty="0"/>
              <a:t>Social identities are relational and comparative.</a:t>
            </a:r>
          </a:p>
          <a:p>
            <a:r>
              <a:rPr lang="en-CA" altLang="en-US" dirty="0"/>
              <a:t>People tend to perceive members of their own social categories in more positive and favourable ways.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924800" cy="1097280"/>
          </a:xfrm>
        </p:spPr>
        <p:txBody>
          <a:bodyPr/>
          <a:lstStyle/>
          <a:p>
            <a:r>
              <a:rPr lang="en-CA" altLang="en-US" dirty="0"/>
              <a:t>Bruner’s Model of the Perceptual Process</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When the perceiver encounters an unfamiliar target, the perceiver is very open to the informational cues in the target and the situation.</a:t>
            </a:r>
          </a:p>
          <a:p>
            <a:r>
              <a:rPr lang="en-CA" altLang="en-US" dirty="0"/>
              <a:t>The perceiver will actively seek out cues to resolve ambiguity.</a:t>
            </a:r>
          </a:p>
          <a:p>
            <a:r>
              <a:rPr lang="en-CA" altLang="en-US" dirty="0"/>
              <a:t>As the perceiver encounters some familiar cues, a crude categorization of the target is made.</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924800" cy="1097280"/>
          </a:xfrm>
        </p:spPr>
        <p:txBody>
          <a:bodyPr/>
          <a:lstStyle/>
          <a:p>
            <a:r>
              <a:rPr lang="en-CA" altLang="en-US" dirty="0"/>
              <a:t>Bruner’s Model of the Perceptual Process</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The search for cues then becomes less open and more selective.</a:t>
            </a:r>
          </a:p>
          <a:p>
            <a:r>
              <a:rPr lang="en-CA" altLang="en-US" dirty="0"/>
              <a:t>The perceiver will search for cues that confirm the categorization of the target.</a:t>
            </a:r>
          </a:p>
          <a:p>
            <a:r>
              <a:rPr lang="en-CA" altLang="en-US" dirty="0"/>
              <a:t>As the categorization becomes stronger, the perceiver will ignore or even distort cues that violate initial perceptions.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Bruner’s Model of the Perceptual Process: An Example</a:t>
            </a:r>
            <a:endParaRPr lang="en-AU" dirty="0"/>
          </a:p>
        </p:txBody>
      </p:sp>
      <p:pic>
        <p:nvPicPr>
          <p:cNvPr id="6" name="Content Placeholder 3" descr="The first column lists the part of the model and the second column lists the corresponding example. The information presented is as follows:&#10;• Unfamiliar target encountered: new co-worker&#10;• Openness to target cues: observation, search for information&#10;• Familiar cues encountered: co-worker is Stanford graduate with good grades&#10;• Target categorized: cowered is good man with great potential&#10;• Cue selectivity: co-worker’s poor performance ignored or distorted&#10;• Categorization strengthened: co-worker is still good man with great potential&#10;"/>
          <p:cNvPicPr>
            <a:picLocks noGrp="1" noChangeAspect="1"/>
          </p:cNvPicPr>
          <p:nvPr>
            <p:ph idx="1"/>
          </p:nvPr>
        </p:nvPicPr>
        <p:blipFill rotWithShape="1">
          <a:blip r:embed="rId2">
            <a:extLst>
              <a:ext uri="{28A0092B-C50C-407E-A947-70E740481C1C}">
                <a14:useLocalDpi xmlns:a14="http://schemas.microsoft.com/office/drawing/2010/main" val="0"/>
              </a:ext>
            </a:extLst>
          </a:blip>
          <a:srcRect r="20627"/>
          <a:stretch/>
        </p:blipFill>
        <p:spPr>
          <a:xfrm>
            <a:off x="990600" y="1828800"/>
            <a:ext cx="7543800" cy="4524018"/>
          </a:xfrm>
        </p:spPr>
      </p:pic>
    </p:spTree>
    <p:extLst>
      <p:ext uri="{BB962C8B-B14F-4D97-AF65-F5344CB8AC3E}">
        <p14:creationId xmlns:p14="http://schemas.microsoft.com/office/powerpoint/2010/main" val="2270486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Characteristics of the Perceptual Process</a:t>
            </a:r>
            <a:endParaRPr lang="en-US" dirty="0"/>
          </a:p>
        </p:txBody>
      </p:sp>
      <p:sp>
        <p:nvSpPr>
          <p:cNvPr id="3" name="Content Placeholder 2"/>
          <p:cNvSpPr>
            <a:spLocks noGrp="1"/>
          </p:cNvSpPr>
          <p:nvPr>
            <p:ph idx="1"/>
          </p:nvPr>
        </p:nvSpPr>
        <p:spPr/>
        <p:txBody>
          <a:bodyPr/>
          <a:lstStyle/>
          <a:p>
            <a:r>
              <a:rPr lang="en-CA" altLang="en-US" dirty="0"/>
              <a:t>Bruner’s model demonstrates three important characteristics of the perceptual process:</a:t>
            </a:r>
          </a:p>
          <a:p>
            <a:pPr lvl="1"/>
            <a:r>
              <a:rPr lang="en-CA" altLang="en-US" dirty="0"/>
              <a:t>Perception is selective</a:t>
            </a:r>
          </a:p>
          <a:p>
            <a:pPr lvl="1"/>
            <a:r>
              <a:rPr lang="en-CA" altLang="en-US" dirty="0"/>
              <a:t>Perceptual constancy</a:t>
            </a:r>
          </a:p>
          <a:p>
            <a:pPr lvl="1"/>
            <a:r>
              <a:rPr lang="en-CA" altLang="en-US" dirty="0"/>
              <a:t>Perceptual consistency</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Perception Is Selective</a:t>
            </a:r>
            <a:endParaRPr lang="en-US" dirty="0"/>
          </a:p>
        </p:txBody>
      </p:sp>
      <p:sp>
        <p:nvSpPr>
          <p:cNvPr id="3" name="Content Placeholder 2"/>
          <p:cNvSpPr>
            <a:spLocks noGrp="1"/>
          </p:cNvSpPr>
          <p:nvPr>
            <p:ph idx="1"/>
          </p:nvPr>
        </p:nvSpPr>
        <p:spPr/>
        <p:txBody>
          <a:bodyPr/>
          <a:lstStyle/>
          <a:p>
            <a:r>
              <a:rPr lang="en-CA" altLang="en-US" dirty="0"/>
              <a:t>Perceivers do not use all of the available cues, and those they do use are given special emphasis.</a:t>
            </a:r>
          </a:p>
          <a:p>
            <a:r>
              <a:rPr lang="en-CA" altLang="en-US" dirty="0"/>
              <a:t>Perception is efficient but this can aid and hinder perceptual accuracy.</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Perceptual Constancy</a:t>
            </a:r>
            <a:endParaRPr lang="en-US" dirty="0"/>
          </a:p>
        </p:txBody>
      </p:sp>
      <p:sp>
        <p:nvSpPr>
          <p:cNvPr id="3" name="Content Placeholder 2"/>
          <p:cNvSpPr>
            <a:spLocks noGrp="1"/>
          </p:cNvSpPr>
          <p:nvPr>
            <p:ph idx="1"/>
          </p:nvPr>
        </p:nvSpPr>
        <p:spPr/>
        <p:txBody>
          <a:bodyPr/>
          <a:lstStyle/>
          <a:p>
            <a:r>
              <a:rPr lang="en-CA" altLang="en-US" dirty="0"/>
              <a:t>The tendency for the target to be perceived in the same way over time and across situations.</a:t>
            </a:r>
          </a:p>
          <a:p>
            <a:r>
              <a:rPr lang="en-CA" altLang="en-US" dirty="0"/>
              <a:t>The experience of “getting off on the wrong foot.”</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Perceptual Consistency</a:t>
            </a:r>
            <a:endParaRPr lang="en-US" dirty="0"/>
          </a:p>
        </p:txBody>
      </p:sp>
      <p:sp>
        <p:nvSpPr>
          <p:cNvPr id="3" name="Content Placeholder 2"/>
          <p:cNvSpPr>
            <a:spLocks noGrp="1"/>
          </p:cNvSpPr>
          <p:nvPr>
            <p:ph idx="1"/>
          </p:nvPr>
        </p:nvSpPr>
        <p:spPr/>
        <p:txBody>
          <a:bodyPr/>
          <a:lstStyle/>
          <a:p>
            <a:r>
              <a:rPr lang="en-CA" altLang="en-US" dirty="0"/>
              <a:t>The tendency to select, ignore, and distort cues so that they fit together to form a homogenous picture of the target.</a:t>
            </a:r>
          </a:p>
          <a:p>
            <a:r>
              <a:rPr lang="en-CA" altLang="en-US" dirty="0"/>
              <a:t>We strive for consistency in our perception of people.</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Basic Biases in Person Perception</a:t>
            </a:r>
            <a:endParaRPr lang="en-US" dirty="0"/>
          </a:p>
        </p:txBody>
      </p:sp>
      <p:sp>
        <p:nvSpPr>
          <p:cNvPr id="3" name="Content Placeholder 2"/>
          <p:cNvSpPr>
            <a:spLocks noGrp="1"/>
          </p:cNvSpPr>
          <p:nvPr>
            <p:ph idx="1"/>
          </p:nvPr>
        </p:nvSpPr>
        <p:spPr/>
        <p:txBody>
          <a:bodyPr/>
          <a:lstStyle/>
          <a:p>
            <a:r>
              <a:rPr lang="en-CA" altLang="en-US" dirty="0"/>
              <a:t>The impressions we form of others are susceptible to a number of perceptual biases:</a:t>
            </a:r>
          </a:p>
          <a:p>
            <a:pPr lvl="1"/>
            <a:r>
              <a:rPr lang="en-CA" altLang="en-US" dirty="0"/>
              <a:t>Primacy and </a:t>
            </a:r>
            <a:r>
              <a:rPr lang="en-CA" altLang="en-US" dirty="0" err="1"/>
              <a:t>recency</a:t>
            </a:r>
            <a:r>
              <a:rPr lang="en-CA" altLang="en-US" dirty="0"/>
              <a:t> effects</a:t>
            </a:r>
          </a:p>
          <a:p>
            <a:pPr lvl="1"/>
            <a:r>
              <a:rPr lang="en-CA" altLang="en-US" dirty="0"/>
              <a:t>Reliance on central traits</a:t>
            </a:r>
          </a:p>
          <a:p>
            <a:pPr lvl="1"/>
            <a:r>
              <a:rPr lang="en-CA" altLang="en-US" dirty="0"/>
              <a:t>Implicit personality theories</a:t>
            </a:r>
          </a:p>
          <a:p>
            <a:pPr lvl="1"/>
            <a:r>
              <a:rPr lang="en-CA" altLang="en-US" dirty="0"/>
              <a:t>Projection </a:t>
            </a:r>
          </a:p>
          <a:p>
            <a:pPr lvl="1"/>
            <a:r>
              <a:rPr lang="en-CA" altLang="en-US" dirty="0"/>
              <a:t>Stereotyping</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Primacy Effect</a:t>
            </a:r>
            <a:endParaRPr lang="en-US" dirty="0"/>
          </a:p>
        </p:txBody>
      </p:sp>
      <p:sp>
        <p:nvSpPr>
          <p:cNvPr id="3" name="Content Placeholder 2"/>
          <p:cNvSpPr>
            <a:spLocks noGrp="1"/>
          </p:cNvSpPr>
          <p:nvPr>
            <p:ph idx="1"/>
          </p:nvPr>
        </p:nvSpPr>
        <p:spPr/>
        <p:txBody>
          <a:bodyPr/>
          <a:lstStyle/>
          <a:p>
            <a:r>
              <a:rPr lang="en-CA" altLang="en-US" dirty="0"/>
              <a:t>The reliance on early cues or first impressions is known as the </a:t>
            </a:r>
            <a:r>
              <a:rPr lang="en-CA" altLang="en-US" i="1" dirty="0"/>
              <a:t>primacy effect</a:t>
            </a:r>
            <a:r>
              <a:rPr lang="en-CA" altLang="en-US" dirty="0"/>
              <a:t>.</a:t>
            </a:r>
          </a:p>
          <a:p>
            <a:r>
              <a:rPr lang="en-CA" altLang="en-US" dirty="0"/>
              <a:t>Primacy can have a lasting impact.</a:t>
            </a:r>
          </a:p>
          <a:p>
            <a:r>
              <a:rPr lang="en-CA" altLang="en-US" dirty="0"/>
              <a:t>Primacy is a form of selectivity and its lasting effects illustrate the operation of constancy.</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err="1"/>
              <a:t>Recency</a:t>
            </a:r>
            <a:r>
              <a:rPr lang="en-CA" altLang="en-US" dirty="0"/>
              <a:t> Effect</a:t>
            </a:r>
            <a:endParaRPr lang="en-US" dirty="0"/>
          </a:p>
        </p:txBody>
      </p:sp>
      <p:sp>
        <p:nvSpPr>
          <p:cNvPr id="3" name="Content Placeholder 2"/>
          <p:cNvSpPr>
            <a:spLocks noGrp="1"/>
          </p:cNvSpPr>
          <p:nvPr>
            <p:ph idx="1"/>
          </p:nvPr>
        </p:nvSpPr>
        <p:spPr/>
        <p:txBody>
          <a:bodyPr/>
          <a:lstStyle/>
          <a:p>
            <a:r>
              <a:rPr lang="en-CA" altLang="en-US" dirty="0"/>
              <a:t>The tendency for a perceiver to rely on recent cues or last impressions is known as the </a:t>
            </a:r>
            <a:r>
              <a:rPr lang="en-CA" altLang="en-US" i="1" dirty="0" err="1"/>
              <a:t>recency</a:t>
            </a:r>
            <a:r>
              <a:rPr lang="en-CA" altLang="en-US" i="1" dirty="0"/>
              <a:t> effect</a:t>
            </a:r>
            <a:r>
              <a:rPr lang="en-CA" altLang="en-US" dirty="0"/>
              <a:t>.</a:t>
            </a:r>
          </a:p>
          <a:p>
            <a:r>
              <a:rPr lang="en-CA" altLang="en-US" dirty="0"/>
              <a:t>Last impressions count most.</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Reliance on Central Traits</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dirty="0"/>
              <a:t>People tend to organize their perceptions around central traits.</a:t>
            </a:r>
          </a:p>
          <a:p>
            <a:r>
              <a:rPr lang="en-CA" altLang="en-US" dirty="0"/>
              <a:t>Central traits are personal characteristics of a target person that are of particular interest to a perceiver.</a:t>
            </a:r>
          </a:p>
          <a:p>
            <a:r>
              <a:rPr lang="en-CA" altLang="en-US" dirty="0"/>
              <a:t>Central traits often have a very powerful influence on our perceptions of others.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Reliance on Central Traits</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altLang="en-US" dirty="0"/>
              <a:t>Physical appearance is a common central trait in work settings.</a:t>
            </a:r>
          </a:p>
          <a:p>
            <a:r>
              <a:rPr lang="en-CA" altLang="en-US" dirty="0"/>
              <a:t>Conventionally attractive people fare better than unattractive people in terms of a variety of job-related outcomes (e.g., getting hired).</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Reliance on Central Traits</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dirty="0"/>
              <a:t>Physical height is an obvious aspect of physical appearance that is related to job performance, promotions, and career success.</a:t>
            </a:r>
          </a:p>
          <a:p>
            <a:r>
              <a:rPr lang="en-CA" altLang="en-US" dirty="0"/>
              <a:t>Individuals who are overweight tend to be evaluated negatively on a number of workplace outcomes.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Implicit Personality Theories</a:t>
            </a:r>
            <a:endParaRPr lang="en-US" dirty="0"/>
          </a:p>
        </p:txBody>
      </p:sp>
      <p:sp>
        <p:nvSpPr>
          <p:cNvPr id="3" name="Content Placeholder 2"/>
          <p:cNvSpPr>
            <a:spLocks noGrp="1"/>
          </p:cNvSpPr>
          <p:nvPr>
            <p:ph idx="1"/>
          </p:nvPr>
        </p:nvSpPr>
        <p:spPr/>
        <p:txBody>
          <a:bodyPr/>
          <a:lstStyle/>
          <a:p>
            <a:r>
              <a:rPr lang="en-CA" altLang="en-US" dirty="0"/>
              <a:t>Personal theories that people have about which personality characteristics go together.</a:t>
            </a:r>
          </a:p>
          <a:p>
            <a:r>
              <a:rPr lang="en-CA" altLang="en-US" dirty="0"/>
              <a:t>Perhaps you expect hardworking people to also be honest, or people of average intelligence to be friendly.</a:t>
            </a:r>
          </a:p>
          <a:p>
            <a:r>
              <a:rPr lang="en-CA" altLang="en-US" dirty="0"/>
              <a:t>If such implicit theories are inaccurate, they provide a basis for misunderstanding.</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Projection</a:t>
            </a:r>
            <a:endParaRPr lang="en-US" dirty="0"/>
          </a:p>
        </p:txBody>
      </p:sp>
      <p:sp>
        <p:nvSpPr>
          <p:cNvPr id="3" name="Content Placeholder 2"/>
          <p:cNvSpPr>
            <a:spLocks noGrp="1"/>
          </p:cNvSpPr>
          <p:nvPr>
            <p:ph idx="1"/>
          </p:nvPr>
        </p:nvSpPr>
        <p:spPr/>
        <p:txBody>
          <a:bodyPr/>
          <a:lstStyle/>
          <a:p>
            <a:r>
              <a:rPr lang="en-CA" altLang="en-US" dirty="0"/>
              <a:t>The tendency for perceivers to attribute their own thoughts and feelings to others.</a:t>
            </a:r>
          </a:p>
          <a:p>
            <a:r>
              <a:rPr lang="en-CA" altLang="en-US" dirty="0"/>
              <a:t>In some cases, projection is an efficient and sensible perceptual strategy.</a:t>
            </a:r>
          </a:p>
          <a:p>
            <a:r>
              <a:rPr lang="en-CA" altLang="en-US" dirty="0"/>
              <a:t>Projection can lead to perceptual difficulties and can serve as a form of perceptual defence.</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Stereotyping</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dirty="0"/>
              <a:t>The tendency to generalize about people in a social category and ignore variations among them.</a:t>
            </a:r>
          </a:p>
          <a:p>
            <a:r>
              <a:rPr lang="en-CA" altLang="en-US" dirty="0"/>
              <a:t>Categories on which people might base a stereotype include race, religion, age, gender, ethnic background, social class, and occupation.</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Stereotyping</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altLang="en-US" dirty="0"/>
              <a:t>There are three specific aspects to stereotyping:</a:t>
            </a:r>
          </a:p>
          <a:p>
            <a:pPr lvl="1"/>
            <a:r>
              <a:rPr lang="en-CA" altLang="en-US" dirty="0"/>
              <a:t>We distinguish some category of people.</a:t>
            </a:r>
          </a:p>
          <a:p>
            <a:pPr lvl="1"/>
            <a:r>
              <a:rPr lang="en-CA" altLang="en-US" dirty="0"/>
              <a:t>We assume that the individuals in this category have certain traits. </a:t>
            </a:r>
          </a:p>
          <a:p>
            <a:pPr lvl="1"/>
            <a:r>
              <a:rPr lang="en-CA" altLang="en-US" dirty="0"/>
              <a:t>We perceive that everyone in this category possesses these traits.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Stereotyping</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dirty="0"/>
              <a:t>People can evoke stereotypes with very little information.</a:t>
            </a:r>
          </a:p>
          <a:p>
            <a:r>
              <a:rPr lang="en-CA" altLang="en-US" dirty="0"/>
              <a:t>Stereotypes help us develop impressions of ambiguous targets.</a:t>
            </a:r>
          </a:p>
          <a:p>
            <a:r>
              <a:rPr lang="en-CA" altLang="en-US" dirty="0"/>
              <a:t>Most stereotypes are inaccurate, especially when we use them to develop perceptions of specific individuals.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Why Do Stereotypes Persist?</a:t>
            </a:r>
            <a:endParaRPr lang="en-US" dirty="0"/>
          </a:p>
        </p:txBody>
      </p:sp>
      <p:sp>
        <p:nvSpPr>
          <p:cNvPr id="3" name="Content Placeholder 2"/>
          <p:cNvSpPr>
            <a:spLocks noGrp="1"/>
          </p:cNvSpPr>
          <p:nvPr>
            <p:ph idx="1"/>
          </p:nvPr>
        </p:nvSpPr>
        <p:spPr/>
        <p:txBody>
          <a:bodyPr/>
          <a:lstStyle/>
          <a:p>
            <a:r>
              <a:rPr lang="en-CA" altLang="en-US" dirty="0"/>
              <a:t>Several factors work to reinforce inaccurate stereotypes.</a:t>
            </a:r>
          </a:p>
          <a:p>
            <a:r>
              <a:rPr lang="en-CA" altLang="en-US" dirty="0"/>
              <a:t>Even incorrect stereotypes help us process information about others quickly and efficiently.</a:t>
            </a:r>
          </a:p>
          <a:p>
            <a:r>
              <a:rPr lang="en-CA" altLang="en-US" dirty="0"/>
              <a:t>Inaccurate stereotypes are often reinforced by selective perception.</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Attribution: Perceiving Causes and Motives</a:t>
            </a:r>
            <a:endParaRPr lang="en-US" dirty="0"/>
          </a:p>
        </p:txBody>
      </p:sp>
      <p:sp>
        <p:nvSpPr>
          <p:cNvPr id="3" name="Content Placeholder 2"/>
          <p:cNvSpPr>
            <a:spLocks noGrp="1"/>
          </p:cNvSpPr>
          <p:nvPr>
            <p:ph idx="1"/>
          </p:nvPr>
        </p:nvSpPr>
        <p:spPr/>
        <p:txBody>
          <a:bodyPr/>
          <a:lstStyle/>
          <a:p>
            <a:r>
              <a:rPr lang="en-CA" altLang="en-US" i="1" dirty="0"/>
              <a:t>Attribution</a:t>
            </a:r>
            <a:r>
              <a:rPr lang="en-CA" altLang="en-US" dirty="0"/>
              <a:t> is the process by which we assign causes or motives to explain people’s behaviour.</a:t>
            </a:r>
          </a:p>
          <a:p>
            <a:r>
              <a:rPr lang="en-CA" altLang="en-US" dirty="0"/>
              <a:t>Rewards and punishments in organizations are based on judgments about what really caused a target person to behave in a certain way.</a:t>
            </a:r>
          </a:p>
          <a:p>
            <a:r>
              <a:rPr lang="en-CA" altLang="en-US" dirty="0"/>
              <a:t>An important goal is to determine whether some behaviour is caused by dispositional or situational factors.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Dispositional Attributions</a:t>
            </a:r>
            <a:endParaRPr lang="en-US" dirty="0"/>
          </a:p>
        </p:txBody>
      </p:sp>
      <p:sp>
        <p:nvSpPr>
          <p:cNvPr id="3" name="Content Placeholder 2"/>
          <p:cNvSpPr>
            <a:spLocks noGrp="1"/>
          </p:cNvSpPr>
          <p:nvPr>
            <p:ph idx="1"/>
          </p:nvPr>
        </p:nvSpPr>
        <p:spPr/>
        <p:txBody>
          <a:bodyPr/>
          <a:lstStyle/>
          <a:p>
            <a:r>
              <a:rPr lang="en-CA" altLang="en-US" dirty="0"/>
              <a:t>Dispositional attributions suggest that some personality or intellectual characteristic unique to the person is responsible for the behaviour.</a:t>
            </a:r>
          </a:p>
          <a:p>
            <a:r>
              <a:rPr lang="en-CA" altLang="en-US" dirty="0"/>
              <a:t>Intelligence, greed, friendliness, or laziness.</a:t>
            </a:r>
          </a:p>
        </p:txBody>
      </p:sp>
    </p:spTree>
    <p:extLst>
      <p:ext uri="{BB962C8B-B14F-4D97-AF65-F5344CB8AC3E}">
        <p14:creationId xmlns:p14="http://schemas.microsoft.com/office/powerpoint/2010/main" val="29801517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Situational Attributions</a:t>
            </a:r>
            <a:endParaRPr lang="en-US" dirty="0"/>
          </a:p>
        </p:txBody>
      </p:sp>
      <p:sp>
        <p:nvSpPr>
          <p:cNvPr id="3" name="Content Placeholder 2"/>
          <p:cNvSpPr>
            <a:spLocks noGrp="1"/>
          </p:cNvSpPr>
          <p:nvPr>
            <p:ph idx="1"/>
          </p:nvPr>
        </p:nvSpPr>
        <p:spPr/>
        <p:txBody>
          <a:bodyPr/>
          <a:lstStyle/>
          <a:p>
            <a:r>
              <a:rPr lang="en-CA" altLang="en-US" dirty="0"/>
              <a:t>Situational attributions suggest that the external situation or environment in which the target person exists was responsible for the behaviour.</a:t>
            </a:r>
          </a:p>
          <a:p>
            <a:r>
              <a:rPr lang="en-CA" altLang="en-US" dirty="0"/>
              <a:t>Bad weather, good luck, proper tools, or poor advice.</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Attribution Cues</a:t>
            </a:r>
            <a:endParaRPr lang="en-US" dirty="0"/>
          </a:p>
        </p:txBody>
      </p:sp>
      <p:sp>
        <p:nvSpPr>
          <p:cNvPr id="3" name="Content Placeholder 2"/>
          <p:cNvSpPr>
            <a:spLocks noGrp="1"/>
          </p:cNvSpPr>
          <p:nvPr>
            <p:ph idx="1"/>
          </p:nvPr>
        </p:nvSpPr>
        <p:spPr/>
        <p:txBody>
          <a:bodyPr/>
          <a:lstStyle/>
          <a:p>
            <a:r>
              <a:rPr lang="en-CA" altLang="en-US" dirty="0"/>
              <a:t>We rely on external cues and make inferences from these cues when making attributions.</a:t>
            </a:r>
          </a:p>
          <a:p>
            <a:r>
              <a:rPr lang="en-CA" altLang="en-US" dirty="0"/>
              <a:t>Three implicit questions guide our decisions as to whether we should attribute some behaviour to dispositional or situational causes.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Three Attribution Questions</a:t>
            </a:r>
            <a:endParaRPr lang="en-US" dirty="0"/>
          </a:p>
        </p:txBody>
      </p:sp>
      <p:sp>
        <p:nvSpPr>
          <p:cNvPr id="3" name="Content Placeholder 2"/>
          <p:cNvSpPr>
            <a:spLocks noGrp="1"/>
          </p:cNvSpPr>
          <p:nvPr>
            <p:ph idx="1"/>
          </p:nvPr>
        </p:nvSpPr>
        <p:spPr/>
        <p:txBody>
          <a:bodyPr/>
          <a:lstStyle/>
          <a:p>
            <a:pPr marL="355600" indent="-355600">
              <a:buFont typeface="+mj-lt"/>
              <a:buAutoNum type="arabicPeriod"/>
            </a:pPr>
            <a:r>
              <a:rPr lang="en-CA" altLang="en-US" dirty="0"/>
              <a:t>Does the person engage in the behaviour regularly and consistently? (</a:t>
            </a:r>
            <a:r>
              <a:rPr lang="en-CA" altLang="en-US" i="1" dirty="0"/>
              <a:t>Consistency</a:t>
            </a:r>
            <a:r>
              <a:rPr lang="en-CA" altLang="en-US" dirty="0"/>
              <a:t> cues).</a:t>
            </a:r>
          </a:p>
          <a:p>
            <a:pPr marL="355600" indent="-355600">
              <a:buFont typeface="+mj-lt"/>
              <a:buAutoNum type="arabicPeriod"/>
            </a:pPr>
            <a:r>
              <a:rPr lang="en-CA" altLang="en-US" dirty="0"/>
              <a:t>Do most people engage in the behaviour, or is it unique to this person? (</a:t>
            </a:r>
            <a:r>
              <a:rPr lang="en-CA" altLang="en-US" i="1" dirty="0"/>
              <a:t>Consensus</a:t>
            </a:r>
            <a:r>
              <a:rPr lang="en-CA" altLang="en-US" dirty="0"/>
              <a:t> cues).</a:t>
            </a:r>
          </a:p>
          <a:p>
            <a:pPr marL="355600" indent="-355600">
              <a:buFont typeface="+mj-lt"/>
              <a:buAutoNum type="arabicPeriod"/>
            </a:pPr>
            <a:r>
              <a:rPr lang="en-CA" altLang="en-US" dirty="0"/>
              <a:t>Does the person engage in the behaviour in many situations, or is it distinctive to one situation? (</a:t>
            </a:r>
            <a:r>
              <a:rPr lang="en-CA" altLang="en-US" i="1" dirty="0"/>
              <a:t>Distinctiveness</a:t>
            </a:r>
            <a:r>
              <a:rPr lang="en-CA" altLang="en-US" dirty="0"/>
              <a:t> cues).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Consistency Cues</a:t>
            </a:r>
            <a:endParaRPr lang="en-US" dirty="0"/>
          </a:p>
        </p:txBody>
      </p:sp>
      <p:sp>
        <p:nvSpPr>
          <p:cNvPr id="3" name="Content Placeholder 2"/>
          <p:cNvSpPr>
            <a:spLocks noGrp="1"/>
          </p:cNvSpPr>
          <p:nvPr>
            <p:ph idx="1"/>
          </p:nvPr>
        </p:nvSpPr>
        <p:spPr/>
        <p:txBody>
          <a:bodyPr/>
          <a:lstStyle/>
          <a:p>
            <a:r>
              <a:rPr lang="en-CA" altLang="en-US" dirty="0"/>
              <a:t>Attribution cues that reflect how consistently a person engages in a behaviour over time.</a:t>
            </a:r>
          </a:p>
          <a:p>
            <a:r>
              <a:rPr lang="en-CA" altLang="en-US" dirty="0"/>
              <a:t>High consistency behaviour leads to dispositional attributions.</a:t>
            </a:r>
          </a:p>
          <a:p>
            <a:r>
              <a:rPr lang="en-CA" altLang="en-US" dirty="0"/>
              <a:t>When behaviour occurs inconsistently, we begin to consider situational attributions.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Consensus Cues</a:t>
            </a:r>
            <a:endParaRPr lang="en-US" dirty="0"/>
          </a:p>
        </p:txBody>
      </p:sp>
      <p:sp>
        <p:nvSpPr>
          <p:cNvPr id="3" name="Content Placeholder 2"/>
          <p:cNvSpPr>
            <a:spLocks noGrp="1"/>
          </p:cNvSpPr>
          <p:nvPr>
            <p:ph idx="1"/>
          </p:nvPr>
        </p:nvSpPr>
        <p:spPr/>
        <p:txBody>
          <a:bodyPr/>
          <a:lstStyle/>
          <a:p>
            <a:r>
              <a:rPr lang="en-CA" altLang="en-US" dirty="0"/>
              <a:t>Attribution cues that reflect how a person’s behaviour compares with that of others.</a:t>
            </a:r>
          </a:p>
          <a:p>
            <a:r>
              <a:rPr lang="en-CA" altLang="en-US" dirty="0"/>
              <a:t>Low consensus behaviour leads to dispositional attributions.</a:t>
            </a:r>
          </a:p>
          <a:p>
            <a:r>
              <a:rPr lang="en-CA" altLang="en-US" dirty="0"/>
              <a:t>The informational effects of low-consensus behaviour are magnified when the actor is expected to suffer negative consequences because of the deviance.</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Distinctiveness Cues</a:t>
            </a:r>
            <a:endParaRPr lang="en-US" dirty="0"/>
          </a:p>
        </p:txBody>
      </p:sp>
      <p:sp>
        <p:nvSpPr>
          <p:cNvPr id="3" name="Content Placeholder 2"/>
          <p:cNvSpPr>
            <a:spLocks noGrp="1"/>
          </p:cNvSpPr>
          <p:nvPr>
            <p:ph idx="1"/>
          </p:nvPr>
        </p:nvSpPr>
        <p:spPr/>
        <p:txBody>
          <a:bodyPr/>
          <a:lstStyle/>
          <a:p>
            <a:r>
              <a:rPr lang="en-CA" altLang="en-US" dirty="0"/>
              <a:t>Attribution cues that reflect the extent to which a person engages in some behaviour across a variety of situations.</a:t>
            </a:r>
          </a:p>
          <a:p>
            <a:r>
              <a:rPr lang="en-CA" altLang="en-US" dirty="0"/>
              <a:t>Low distinctiveness behaviour leads to a dispositional attribution. </a:t>
            </a:r>
          </a:p>
          <a:p>
            <a:r>
              <a:rPr lang="en-CA" altLang="en-US" dirty="0"/>
              <a:t>When a behaviour is highly distinctive, in that it occurs in only one situation, we are likely to assume that some aspect of the situation caused the behaviour.</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Attribution in Action</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Observers put information about consistency, consensus, and distinctiveness together to form attributions.</a:t>
            </a:r>
          </a:p>
          <a:p>
            <a:r>
              <a:rPr lang="en-CA" altLang="en-US" dirty="0"/>
              <a:t>Consider three employees who are absent from work.</a:t>
            </a:r>
          </a:p>
          <a:p>
            <a:r>
              <a:rPr lang="en-CA" altLang="en-US" dirty="0"/>
              <a:t>A manager must develop an attribution about the cause to decide which action is warranted.</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Attribution in Action</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i="1" dirty="0" err="1"/>
              <a:t>Roshani</a:t>
            </a:r>
            <a:r>
              <a:rPr lang="en-CA" altLang="en-US" dirty="0"/>
              <a:t> is absent a lot, her co-workers are seldom absent, and she was absent a lot in her previous job.</a:t>
            </a:r>
          </a:p>
          <a:p>
            <a:r>
              <a:rPr lang="en-CA" altLang="en-US" i="1" dirty="0"/>
              <a:t>Mika</a:t>
            </a:r>
            <a:r>
              <a:rPr lang="en-CA" altLang="en-US" dirty="0"/>
              <a:t> is absent a lot, her co-workers are also absent a lot, but she was almost never absent in her previous job.</a:t>
            </a:r>
          </a:p>
          <a:p>
            <a:r>
              <a:rPr lang="en-CA" altLang="en-US" i="1" dirty="0"/>
              <a:t>Sam</a:t>
            </a:r>
            <a:r>
              <a:rPr lang="en-CA" altLang="en-US" dirty="0"/>
              <a:t> is seldom absent, her co-workers are seldom absent, and she was seldom absent in her previous job.</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Cue Combinations and Resulting Attributions</a:t>
            </a:r>
            <a:endParaRPr lang="en-US" dirty="0"/>
          </a:p>
        </p:txBody>
      </p:sp>
      <p:pic>
        <p:nvPicPr>
          <p:cNvPr id="3" name="Content Placeholder 2" descr="The table has 4 columns with headers as follows: consistency, consensus, distinctiveness, and likely attribution. The rows are as follows.&#10;• Roshani: high, low, low, disposition&#10;• Mika: high, high, high, situation&#10;• Sam: low, high, low, temporary situation&#10;"/>
          <p:cNvPicPr>
            <a:picLocks noGrp="1" noChangeAspect="1"/>
          </p:cNvPicPr>
          <p:nvPr>
            <p:ph idx="1"/>
          </p:nvPr>
        </p:nvPicPr>
        <p:blipFill rotWithShape="1">
          <a:blip r:embed="rId2">
            <a:extLst>
              <a:ext uri="{28A0092B-C50C-407E-A947-70E740481C1C}">
                <a14:useLocalDpi xmlns:a14="http://schemas.microsoft.com/office/drawing/2010/main" val="0"/>
              </a:ext>
            </a:extLst>
          </a:blip>
          <a:srcRect l="21719"/>
          <a:stretch/>
        </p:blipFill>
        <p:spPr>
          <a:xfrm>
            <a:off x="647638" y="3048000"/>
            <a:ext cx="7848725" cy="1905000"/>
          </a:xfrm>
        </p:spPr>
      </p:pic>
    </p:spTree>
    <p:extLst>
      <p:ext uri="{BB962C8B-B14F-4D97-AF65-F5344CB8AC3E}">
        <p14:creationId xmlns:p14="http://schemas.microsoft.com/office/powerpoint/2010/main" val="29801517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Biases in Attribution</a:t>
            </a:r>
            <a:endParaRPr lang="en-US" dirty="0"/>
          </a:p>
        </p:txBody>
      </p:sp>
      <p:sp>
        <p:nvSpPr>
          <p:cNvPr id="3" name="Content Placeholder 2"/>
          <p:cNvSpPr>
            <a:spLocks noGrp="1"/>
          </p:cNvSpPr>
          <p:nvPr>
            <p:ph idx="1"/>
          </p:nvPr>
        </p:nvSpPr>
        <p:spPr/>
        <p:txBody>
          <a:bodyPr/>
          <a:lstStyle/>
          <a:p>
            <a:r>
              <a:rPr lang="en-CA" altLang="en-US" dirty="0"/>
              <a:t>Although observers often operate in a rational, logical manner in forming attributions about behaviour, this does not mean that such attributions are always correct.</a:t>
            </a:r>
          </a:p>
          <a:p>
            <a:r>
              <a:rPr lang="en-CA" altLang="en-US" dirty="0"/>
              <a:t>Three biases in attribution:</a:t>
            </a:r>
          </a:p>
          <a:p>
            <a:pPr lvl="1"/>
            <a:r>
              <a:rPr lang="en-CA" altLang="en-US" dirty="0"/>
              <a:t>Fundamental attribution error</a:t>
            </a:r>
          </a:p>
          <a:p>
            <a:pPr lvl="1"/>
            <a:r>
              <a:rPr lang="en-CA" altLang="en-US" dirty="0"/>
              <a:t>Actor-observer effect</a:t>
            </a:r>
          </a:p>
          <a:p>
            <a:pPr lvl="1"/>
            <a:r>
              <a:rPr lang="en-CA" altLang="en-US" dirty="0"/>
              <a:t>Self-serving bias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Fundamental Attribution Error</a:t>
            </a:r>
            <a:endParaRPr lang="en-US" dirty="0"/>
          </a:p>
        </p:txBody>
      </p:sp>
      <p:sp>
        <p:nvSpPr>
          <p:cNvPr id="3" name="Content Placeholder 2"/>
          <p:cNvSpPr>
            <a:spLocks noGrp="1"/>
          </p:cNvSpPr>
          <p:nvPr>
            <p:ph idx="1"/>
          </p:nvPr>
        </p:nvSpPr>
        <p:spPr/>
        <p:txBody>
          <a:bodyPr/>
          <a:lstStyle/>
          <a:p>
            <a:r>
              <a:rPr lang="en-CA" altLang="en-US" dirty="0"/>
              <a:t>The tendency to overemphasize dispositional explanations for behaviour at the expense of situational explanations.</a:t>
            </a:r>
          </a:p>
          <a:p>
            <a:r>
              <a:rPr lang="en-CA" altLang="en-US" dirty="0"/>
              <a:t>We often discount the strong effects that social cues can have on behaviour.</a:t>
            </a:r>
          </a:p>
          <a:p>
            <a:r>
              <a:rPr lang="en-CA" altLang="en-US" dirty="0"/>
              <a:t>We often observe people in constrained and constant situations and fail to realize that observed behaviour is distinctive to a particular situation.</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Actor-Observer Effect</a:t>
            </a:r>
            <a:endParaRPr lang="en-US" dirty="0"/>
          </a:p>
        </p:txBody>
      </p:sp>
      <p:sp>
        <p:nvSpPr>
          <p:cNvPr id="3" name="Content Placeholder 2"/>
          <p:cNvSpPr>
            <a:spLocks noGrp="1"/>
          </p:cNvSpPr>
          <p:nvPr>
            <p:ph idx="1"/>
          </p:nvPr>
        </p:nvSpPr>
        <p:spPr/>
        <p:txBody>
          <a:bodyPr/>
          <a:lstStyle/>
          <a:p>
            <a:r>
              <a:rPr lang="en-CA" altLang="en-US" dirty="0"/>
              <a:t>The propensity for actors and observers to view the causes of the actor’s behaviour differently.</a:t>
            </a:r>
          </a:p>
          <a:p>
            <a:r>
              <a:rPr lang="en-CA" altLang="en-US" dirty="0"/>
              <a:t>Actors are prone to attribute much of their own behaviour to situational factors while observers are more likely to invoke dispositional causes.</a:t>
            </a:r>
          </a:p>
          <a:p>
            <a:r>
              <a:rPr lang="en-CA" altLang="en-US" i="1" dirty="0"/>
              <a:t>Why are actors prone to attribute much of their own behaviour to situational causes?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Self-Serving Bias</a:t>
            </a:r>
            <a:endParaRPr lang="en-US" dirty="0"/>
          </a:p>
        </p:txBody>
      </p:sp>
      <p:sp>
        <p:nvSpPr>
          <p:cNvPr id="3" name="Content Placeholder 2"/>
          <p:cNvSpPr>
            <a:spLocks noGrp="1"/>
          </p:cNvSpPr>
          <p:nvPr>
            <p:ph idx="1"/>
          </p:nvPr>
        </p:nvSpPr>
        <p:spPr/>
        <p:txBody>
          <a:bodyPr/>
          <a:lstStyle/>
          <a:p>
            <a:r>
              <a:rPr lang="en-CA" altLang="en-US" dirty="0"/>
              <a:t>The tendency to take credit for successful outcomes and to deny responsibility for failures.</a:t>
            </a:r>
          </a:p>
          <a:p>
            <a:r>
              <a:rPr lang="en-CA" altLang="en-US" dirty="0"/>
              <a:t>People will explain the very same behaviour differently on the basis of events that happened </a:t>
            </a:r>
            <a:r>
              <a:rPr lang="en-CA" altLang="en-US" i="1" dirty="0"/>
              <a:t>after</a:t>
            </a:r>
            <a:r>
              <a:rPr lang="en-CA" altLang="en-US" dirty="0"/>
              <a:t> the behaviour occurred.</a:t>
            </a:r>
          </a:p>
          <a:p>
            <a:r>
              <a:rPr lang="en-CA" altLang="en-US" dirty="0"/>
              <a:t>Self-serving bias can reflect intentional self-promotion or excuse making or it might reflect unique information on the part of the actor.</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Person Perception and Workforce Diversity</a:t>
            </a:r>
            <a:endParaRPr lang="en-US" dirty="0"/>
          </a:p>
        </p:txBody>
      </p:sp>
      <p:sp>
        <p:nvSpPr>
          <p:cNvPr id="3" name="Content Placeholder 2"/>
          <p:cNvSpPr>
            <a:spLocks noGrp="1"/>
          </p:cNvSpPr>
          <p:nvPr>
            <p:ph idx="1"/>
          </p:nvPr>
        </p:nvSpPr>
        <p:spPr/>
        <p:txBody>
          <a:bodyPr/>
          <a:lstStyle/>
          <a:p>
            <a:r>
              <a:rPr lang="en-CA" altLang="en-US" i="1" dirty="0"/>
              <a:t>Workforce diversity</a:t>
            </a:r>
            <a:r>
              <a:rPr lang="en-CA" altLang="en-US" dirty="0"/>
              <a:t> refers to differences among recruits and employees in characteristics, such as gender, race, age, religion, cultural background, physical ability, or sexual orientation.</a:t>
            </a:r>
          </a:p>
          <a:p>
            <a:r>
              <a:rPr lang="en-CA" altLang="en-US" dirty="0"/>
              <a:t>The workforce is becoming more diverse.</a:t>
            </a:r>
          </a:p>
          <a:p>
            <a:r>
              <a:rPr lang="en-CA" altLang="en-US" dirty="0"/>
              <a:t>Many organizations have not successfully managed workforce diversity.</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Changing Workplace</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The Canadian population and labour force is becoming increasingly multicultural and multiethnic.</a:t>
            </a:r>
          </a:p>
          <a:p>
            <a:r>
              <a:rPr lang="en-CA" altLang="en-US" dirty="0"/>
              <a:t>By 2031, 30.6 percent of the population will be visible minorities. </a:t>
            </a:r>
          </a:p>
          <a:p>
            <a:r>
              <a:rPr lang="en-US" dirty="0"/>
              <a:t>By 2021 one in four employees will be 55 or older, and by 2031 persons over 65 will make up about 23 percent of the population.</a:t>
            </a:r>
            <a:endParaRPr lang="en-CA" altLang="en-US" dirty="0"/>
          </a:p>
        </p:txBody>
      </p:sp>
    </p:spTree>
    <p:extLst>
      <p:ext uri="{BB962C8B-B14F-4D97-AF65-F5344CB8AC3E}">
        <p14:creationId xmlns:p14="http://schemas.microsoft.com/office/powerpoint/2010/main" val="29801517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Changing Workplace</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Many organizations are seeking to recruit more representatively from the labour pool.</a:t>
            </a:r>
          </a:p>
          <a:p>
            <a:r>
              <a:rPr lang="en-CA" altLang="en-US" dirty="0"/>
              <a:t>Many employees are required to interact with people from substantially different national or corporate cultures.</a:t>
            </a:r>
          </a:p>
          <a:p>
            <a:r>
              <a:rPr lang="en-CA" altLang="en-US" dirty="0"/>
              <a:t>The increased emphasis on teamwork as a means of job design and quality enhancement also requires people from different cultures to work together.</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Valuing Diversity</a:t>
            </a:r>
            <a:r>
              <a:rPr lang="en-CA" altLang="en-US" sz="2000" dirty="0"/>
              <a:t> </a:t>
            </a:r>
            <a:r>
              <a:rPr lang="en-CA" altLang="en-US" sz="2000" b="0" dirty="0"/>
              <a:t>(1 of 4)</a:t>
            </a:r>
            <a:endParaRPr lang="en-US" b="0" dirty="0"/>
          </a:p>
        </p:txBody>
      </p:sp>
      <p:sp>
        <p:nvSpPr>
          <p:cNvPr id="3" name="Content Placeholder 2"/>
          <p:cNvSpPr>
            <a:spLocks noGrp="1"/>
          </p:cNvSpPr>
          <p:nvPr>
            <p:ph idx="1"/>
          </p:nvPr>
        </p:nvSpPr>
        <p:spPr/>
        <p:txBody>
          <a:bodyPr/>
          <a:lstStyle/>
          <a:p>
            <a:r>
              <a:rPr lang="en-CA" altLang="en-US" dirty="0"/>
              <a:t>Some have argued that organizations should </a:t>
            </a:r>
            <a:r>
              <a:rPr lang="en-CA" altLang="en-US" i="1" dirty="0"/>
              <a:t>value</a:t>
            </a:r>
            <a:r>
              <a:rPr lang="en-CA" altLang="en-US" dirty="0"/>
              <a:t> diversity not just tolerate it.</a:t>
            </a:r>
          </a:p>
          <a:p>
            <a:r>
              <a:rPr lang="en-CA" altLang="en-US" dirty="0"/>
              <a:t>A critical motive is the basic fairness of valuing diversity.</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Valuing Diversity</a:t>
            </a:r>
            <a:r>
              <a:rPr lang="en-CA" altLang="en-US" sz="2000" dirty="0"/>
              <a:t> </a:t>
            </a:r>
            <a:r>
              <a:rPr lang="en-CA" altLang="en-US" sz="2000" b="0" dirty="0"/>
              <a:t>(2 of 4)</a:t>
            </a:r>
            <a:endParaRPr lang="en-US" dirty="0"/>
          </a:p>
        </p:txBody>
      </p:sp>
      <p:sp>
        <p:nvSpPr>
          <p:cNvPr id="3" name="Content Placeholder 2"/>
          <p:cNvSpPr>
            <a:spLocks noGrp="1"/>
          </p:cNvSpPr>
          <p:nvPr>
            <p:ph idx="1"/>
          </p:nvPr>
        </p:nvSpPr>
        <p:spPr/>
        <p:txBody>
          <a:bodyPr/>
          <a:lstStyle/>
          <a:p>
            <a:r>
              <a:rPr lang="en-CA" altLang="en-US" dirty="0"/>
              <a:t>Diversity and its proper management can yield strategic and competitive advantages:</a:t>
            </a:r>
          </a:p>
          <a:p>
            <a:pPr lvl="1"/>
            <a:r>
              <a:rPr lang="en-CA" altLang="en-US" dirty="0"/>
              <a:t>Improved problem solving and creativity.</a:t>
            </a:r>
          </a:p>
          <a:p>
            <a:pPr lvl="1"/>
            <a:r>
              <a:rPr lang="en-CA" altLang="en-US" dirty="0"/>
              <a:t>Improved recruiting and marketing.</a:t>
            </a:r>
          </a:p>
          <a:p>
            <a:pPr lvl="1"/>
            <a:r>
              <a:rPr lang="en-CA" altLang="en-US" dirty="0"/>
              <a:t>Improved competitiveness in global markets.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Valuing Diversity</a:t>
            </a:r>
            <a:r>
              <a:rPr lang="en-CA" altLang="en-US" sz="2000" dirty="0"/>
              <a:t> </a:t>
            </a:r>
            <a:r>
              <a:rPr lang="en-CA" altLang="en-US" sz="2000" b="0" dirty="0"/>
              <a:t>(3 of 4)</a:t>
            </a:r>
            <a:endParaRPr lang="en-US" dirty="0"/>
          </a:p>
        </p:txBody>
      </p:sp>
      <p:sp>
        <p:nvSpPr>
          <p:cNvPr id="3" name="Content Placeholder 2"/>
          <p:cNvSpPr>
            <a:spLocks noGrp="1"/>
          </p:cNvSpPr>
          <p:nvPr>
            <p:ph idx="1"/>
          </p:nvPr>
        </p:nvSpPr>
        <p:spPr>
          <a:xfrm>
            <a:off x="457200" y="1600200"/>
            <a:ext cx="8229600" cy="4648200"/>
          </a:xfrm>
        </p:spPr>
        <p:txBody>
          <a:bodyPr/>
          <a:lstStyle/>
          <a:p>
            <a:pPr>
              <a:lnSpc>
                <a:spcPct val="90000"/>
              </a:lnSpc>
            </a:pPr>
            <a:r>
              <a:rPr lang="en-CA" altLang="en-US" sz="2700" dirty="0"/>
              <a:t>Organizations are adopting diversity as part of their corporate strategy to improve their competitiveness in global markets.</a:t>
            </a:r>
          </a:p>
          <a:p>
            <a:pPr>
              <a:lnSpc>
                <a:spcPct val="90000"/>
              </a:lnSpc>
            </a:pPr>
            <a:r>
              <a:rPr lang="en-CA" altLang="en-US" sz="2700" dirty="0"/>
              <a:t>A diversity climate is related to business-unit performance.</a:t>
            </a:r>
          </a:p>
          <a:p>
            <a:pPr>
              <a:lnSpc>
                <a:spcPct val="90000"/>
              </a:lnSpc>
            </a:pPr>
            <a:r>
              <a:rPr lang="en-CA" altLang="en-US" sz="2700" dirty="0"/>
              <a:t>Retail stores have higher customer satisfaction and productivity when their employees represent the ethnicity of their customers. </a:t>
            </a:r>
          </a:p>
          <a:p>
            <a:pPr marL="0" indent="0">
              <a:lnSpc>
                <a:spcPct val="90000"/>
              </a:lnSpc>
              <a:buNone/>
            </a:pPr>
            <a:endParaRPr lang="en-CA" altLang="en-US" sz="2700" dirty="0"/>
          </a:p>
        </p:txBody>
      </p:sp>
    </p:spTree>
    <p:extLst>
      <p:ext uri="{BB962C8B-B14F-4D97-AF65-F5344CB8AC3E}">
        <p14:creationId xmlns:p14="http://schemas.microsoft.com/office/powerpoint/2010/main" val="29801517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Valuing Diversity</a:t>
            </a:r>
            <a:r>
              <a:rPr lang="en-CA" altLang="en-US" sz="2000" dirty="0"/>
              <a:t> </a:t>
            </a:r>
            <a:r>
              <a:rPr lang="en-CA" altLang="en-US" sz="2000" b="0" dirty="0"/>
              <a:t>(4 of 4)</a:t>
            </a:r>
            <a:endParaRPr lang="en-US" dirty="0"/>
          </a:p>
        </p:txBody>
      </p:sp>
      <p:sp>
        <p:nvSpPr>
          <p:cNvPr id="3" name="Content Placeholder 2"/>
          <p:cNvSpPr>
            <a:spLocks noGrp="1"/>
          </p:cNvSpPr>
          <p:nvPr>
            <p:ph idx="1"/>
          </p:nvPr>
        </p:nvSpPr>
        <p:spPr>
          <a:xfrm>
            <a:off x="457200" y="1600200"/>
            <a:ext cx="8229600" cy="4648200"/>
          </a:xfrm>
        </p:spPr>
        <p:txBody>
          <a:bodyPr/>
          <a:lstStyle/>
          <a:p>
            <a:pPr>
              <a:lnSpc>
                <a:spcPct val="90000"/>
              </a:lnSpc>
            </a:pPr>
            <a:r>
              <a:rPr lang="en-US" sz="2700" dirty="0"/>
              <a:t>A match between racial diversity in a store and racial diversity in the community is positively related to sales performance.</a:t>
            </a:r>
            <a:endParaRPr lang="en-CA" altLang="en-US" sz="2700" dirty="0"/>
          </a:p>
          <a:p>
            <a:pPr>
              <a:lnSpc>
                <a:spcPct val="90000"/>
              </a:lnSpc>
            </a:pPr>
            <a:r>
              <a:rPr lang="en-CA" altLang="en-US" sz="2700" dirty="0"/>
              <a:t>Organizations with more gender-diverse management teams have superior financial performance.</a:t>
            </a:r>
            <a:endParaRPr lang="en-US" sz="2700" dirty="0"/>
          </a:p>
        </p:txBody>
      </p:sp>
    </p:spTree>
    <p:extLst>
      <p:ext uri="{BB962C8B-B14F-4D97-AF65-F5344CB8AC3E}">
        <p14:creationId xmlns:p14="http://schemas.microsoft.com/office/powerpoint/2010/main" val="11237912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Competitive Advantages to Valuing and Managing a Diverse Workforce</a:t>
            </a:r>
            <a:endParaRPr lang="en-US" dirty="0"/>
          </a:p>
        </p:txBody>
      </p:sp>
      <p:sp>
        <p:nvSpPr>
          <p:cNvPr id="3" name="Content Placeholder 2"/>
          <p:cNvSpPr>
            <a:spLocks noGrp="1"/>
          </p:cNvSpPr>
          <p:nvPr>
            <p:ph idx="1"/>
          </p:nvPr>
        </p:nvSpPr>
        <p:spPr/>
        <p:txBody>
          <a:bodyPr/>
          <a:lstStyle/>
          <a:p>
            <a:r>
              <a:rPr lang="en-CA" altLang="en-US" dirty="0"/>
              <a:t>Cost </a:t>
            </a:r>
          </a:p>
          <a:p>
            <a:r>
              <a:rPr lang="en-CA" altLang="en-US" dirty="0"/>
              <a:t>Resource-Acquisition</a:t>
            </a:r>
          </a:p>
          <a:p>
            <a:r>
              <a:rPr lang="en-CA" altLang="en-US" dirty="0"/>
              <a:t>Marketing</a:t>
            </a:r>
          </a:p>
          <a:p>
            <a:r>
              <a:rPr lang="en-CA" altLang="en-US" dirty="0"/>
              <a:t>Creativity</a:t>
            </a:r>
          </a:p>
          <a:p>
            <a:r>
              <a:rPr lang="en-CA" altLang="en-US" dirty="0"/>
              <a:t>Problem-Solving</a:t>
            </a:r>
          </a:p>
          <a:p>
            <a:r>
              <a:rPr lang="en-CA" altLang="en-US" dirty="0"/>
              <a:t>System Flexibility</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Stereotypes and Workforce Diversity </a:t>
            </a:r>
            <a:br>
              <a:rPr lang="en-CA" altLang="en-US" dirty="0"/>
            </a:br>
            <a:r>
              <a:rPr lang="en-CA" altLang="en-US" sz="2000" b="0" dirty="0"/>
              <a:t>(1 of 2)</a:t>
            </a:r>
            <a:endParaRPr lang="en-US" sz="2000" dirty="0"/>
          </a:p>
        </p:txBody>
      </p:sp>
      <p:sp>
        <p:nvSpPr>
          <p:cNvPr id="3" name="Content Placeholder 2"/>
          <p:cNvSpPr>
            <a:spLocks noGrp="1"/>
          </p:cNvSpPr>
          <p:nvPr>
            <p:ph idx="1"/>
          </p:nvPr>
        </p:nvSpPr>
        <p:spPr/>
        <p:txBody>
          <a:bodyPr/>
          <a:lstStyle/>
          <a:p>
            <a:pPr>
              <a:lnSpc>
                <a:spcPct val="90000"/>
              </a:lnSpc>
            </a:pPr>
            <a:r>
              <a:rPr lang="en-CA" altLang="en-US" dirty="0"/>
              <a:t>A major barrier to valuing diversity is the stereotype.</a:t>
            </a:r>
          </a:p>
          <a:p>
            <a:pPr>
              <a:lnSpc>
                <a:spcPct val="90000"/>
              </a:lnSpc>
            </a:pPr>
            <a:r>
              <a:rPr lang="en-CA" altLang="en-US" dirty="0"/>
              <a:t>The tendency to generalize about people in a certain social category and ignore variations among them.</a:t>
            </a:r>
          </a:p>
          <a:p>
            <a:pPr>
              <a:lnSpc>
                <a:spcPct val="90000"/>
              </a:lnSpc>
            </a:pPr>
            <a:r>
              <a:rPr lang="en-CA" altLang="en-US" dirty="0"/>
              <a:t>Common workplace stereotypes are based on gender, age, race, religion, ethnicity, and sexual orientation.</a:t>
            </a:r>
          </a:p>
          <a:p>
            <a:pPr>
              <a:lnSpc>
                <a:spcPct val="90000"/>
              </a:lnSpc>
            </a:pPr>
            <a:r>
              <a:rPr lang="en-CA" altLang="en-US" dirty="0"/>
              <a:t>Stereotypes can have negative effects on how individuals are treated in organizations.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Stereotype Threat</a:t>
            </a:r>
            <a:endParaRPr lang="en-US" dirty="0"/>
          </a:p>
        </p:txBody>
      </p:sp>
      <p:sp>
        <p:nvSpPr>
          <p:cNvPr id="3" name="Content Placeholder 2"/>
          <p:cNvSpPr>
            <a:spLocks noGrp="1"/>
          </p:cNvSpPr>
          <p:nvPr>
            <p:ph idx="1"/>
          </p:nvPr>
        </p:nvSpPr>
        <p:spPr/>
        <p:txBody>
          <a:bodyPr/>
          <a:lstStyle/>
          <a:p>
            <a:pPr>
              <a:lnSpc>
                <a:spcPct val="97000"/>
              </a:lnSpc>
            </a:pPr>
            <a:r>
              <a:rPr lang="en-CA" altLang="en-US" dirty="0"/>
              <a:t>Members of a social group feel they might be judged or treated according to a stereotype and that their behaviour and/or performance will confirm the stereotype.</a:t>
            </a:r>
          </a:p>
          <a:p>
            <a:pPr>
              <a:lnSpc>
                <a:spcPct val="97000"/>
              </a:lnSpc>
            </a:pPr>
            <a:r>
              <a:rPr lang="en-CA" altLang="en-US" dirty="0"/>
              <a:t>The activation of a salient negative stereotype threat in a testing situation has been found to result in lower cognitive ability and math test performance scores of minorities and women.</a:t>
            </a:r>
          </a:p>
          <a:p>
            <a:pPr>
              <a:lnSpc>
                <a:spcPct val="97000"/>
              </a:lnSpc>
            </a:pPr>
            <a:r>
              <a:rPr lang="en-CA" altLang="en-US" dirty="0"/>
              <a:t>Workers are often pressured to cover up or downplay their membership in a particular group.</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Stereotypes and Workforce Diversity </a:t>
            </a:r>
            <a:br>
              <a:rPr lang="en-CA" altLang="en-US" dirty="0"/>
            </a:br>
            <a:r>
              <a:rPr lang="en-CA" altLang="en-US" sz="2000" b="0" dirty="0"/>
              <a:t>(2 of 2)</a:t>
            </a:r>
            <a:endParaRPr lang="en-US" sz="2000" dirty="0"/>
          </a:p>
        </p:txBody>
      </p:sp>
      <p:sp>
        <p:nvSpPr>
          <p:cNvPr id="3" name="Content Placeholder 2"/>
          <p:cNvSpPr>
            <a:spLocks noGrp="1"/>
          </p:cNvSpPr>
          <p:nvPr>
            <p:ph idx="1"/>
          </p:nvPr>
        </p:nvSpPr>
        <p:spPr/>
        <p:txBody>
          <a:bodyPr/>
          <a:lstStyle/>
          <a:p>
            <a:pPr>
              <a:lnSpc>
                <a:spcPct val="90000"/>
              </a:lnSpc>
            </a:pPr>
            <a:r>
              <a:rPr lang="en-US" dirty="0"/>
              <a:t>Research indicates that both subtle and overt discrimination have a negative effect on employees’ physical and psychological health and work-related outcomes.</a:t>
            </a:r>
            <a:endParaRPr lang="en-CA" altLang="en-US" dirty="0"/>
          </a:p>
        </p:txBody>
      </p:sp>
    </p:spTree>
    <p:extLst>
      <p:ext uri="{BB962C8B-B14F-4D97-AF65-F5344CB8AC3E}">
        <p14:creationId xmlns:p14="http://schemas.microsoft.com/office/powerpoint/2010/main" val="36353195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458200" cy="1097280"/>
          </a:xfrm>
        </p:spPr>
        <p:txBody>
          <a:bodyPr/>
          <a:lstStyle/>
          <a:p>
            <a:r>
              <a:rPr lang="en-CA" altLang="en-US" dirty="0"/>
              <a:t>Racial, Ethnic, and Religious Stereotypes</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dirty="0"/>
              <a:t>Racial, ethnic, and religious stereotypes are pervasive, persistent, frequently negative, and often contradictory.</a:t>
            </a:r>
          </a:p>
          <a:p>
            <a:r>
              <a:rPr lang="en-CA" altLang="en-US" dirty="0"/>
              <a:t>Whites have been found to advance further in the hiring process than blacks.</a:t>
            </a:r>
          </a:p>
          <a:p>
            <a:r>
              <a:rPr lang="en-CA" altLang="en-US" dirty="0"/>
              <a:t>One study found that female job applicants who appeared to be Muslim experienced more negative interpersonal behaviour and discrimination.</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458200" cy="1097280"/>
          </a:xfrm>
        </p:spPr>
        <p:txBody>
          <a:bodyPr/>
          <a:lstStyle/>
          <a:p>
            <a:r>
              <a:rPr lang="en-CA" altLang="en-US" dirty="0"/>
              <a:t>Racial, Ethnic, and Religious Stereotypes</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dirty="0"/>
              <a:t>Visible minorities are underrepresented in leadership roles.</a:t>
            </a:r>
            <a:endParaRPr lang="en-CA" altLang="en-US" dirty="0"/>
          </a:p>
          <a:p>
            <a:r>
              <a:rPr lang="en-CA" altLang="en-US" dirty="0"/>
              <a:t>Discrimination in hiring has been found to occur when job applicants have an ethnic-sounding name.</a:t>
            </a:r>
          </a:p>
          <a:p>
            <a:r>
              <a:rPr lang="en-US" dirty="0"/>
              <a:t>Many minority applicants engage in “</a:t>
            </a:r>
            <a:r>
              <a:rPr lang="en-US" dirty="0" err="1"/>
              <a:t>resumé</a:t>
            </a:r>
            <a:r>
              <a:rPr lang="en-US" dirty="0"/>
              <a:t> whitening” by changing their name to sound anglicized or by removing experience with an ethnic group or organization.</a:t>
            </a:r>
            <a:endParaRPr lang="en-CA" altLang="en-US" dirty="0"/>
          </a:p>
          <a:p>
            <a:pPr marL="0" indent="0">
              <a:buNone/>
            </a:pPr>
            <a:endParaRPr lang="en-CA" altLang="en-US" dirty="0"/>
          </a:p>
        </p:txBody>
      </p:sp>
    </p:spTree>
    <p:extLst>
      <p:ext uri="{BB962C8B-B14F-4D97-AF65-F5344CB8AC3E}">
        <p14:creationId xmlns:p14="http://schemas.microsoft.com/office/powerpoint/2010/main" val="29801517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458200" cy="1097280"/>
          </a:xfrm>
        </p:spPr>
        <p:txBody>
          <a:bodyPr/>
          <a:lstStyle/>
          <a:p>
            <a:r>
              <a:rPr lang="en-CA" altLang="en-US" dirty="0"/>
              <a:t>Racial, Ethnic, and Religious Stereotypes</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dirty="0"/>
              <a:t>Career advancement based on racial or ethnic stereotyping is common.</a:t>
            </a:r>
          </a:p>
          <a:p>
            <a:r>
              <a:rPr lang="en-US" dirty="0"/>
              <a:t>Visible minorities perceive more barriers in their career advancement, including a lack of fairness in the process, and report less career satisfaction than white colleagues.</a:t>
            </a:r>
            <a:endParaRPr lang="en-CA" altLang="en-US" dirty="0"/>
          </a:p>
          <a:p>
            <a:r>
              <a:rPr lang="en-CA" altLang="en-US" dirty="0"/>
              <a:t>Attributions can play an important role in determining how job performance is interpreted.</a:t>
            </a:r>
            <a:endParaRPr lang="en-US" dirty="0"/>
          </a:p>
        </p:txBody>
      </p:sp>
    </p:spTree>
    <p:extLst>
      <p:ext uri="{BB962C8B-B14F-4D97-AF65-F5344CB8AC3E}">
        <p14:creationId xmlns:p14="http://schemas.microsoft.com/office/powerpoint/2010/main" val="17165473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Gender Stereotypes</a:t>
            </a:r>
            <a:r>
              <a:rPr lang="en-CA" altLang="en-US" sz="2000" dirty="0"/>
              <a:t> </a:t>
            </a:r>
            <a:r>
              <a:rPr lang="en-CA" altLang="en-US" sz="2000" b="0" dirty="0"/>
              <a:t>(1 of 6)</a:t>
            </a:r>
            <a:endParaRPr lang="en-US" b="0" dirty="0"/>
          </a:p>
        </p:txBody>
      </p:sp>
      <p:sp>
        <p:nvSpPr>
          <p:cNvPr id="3" name="Content Placeholder 2"/>
          <p:cNvSpPr>
            <a:spLocks noGrp="1"/>
          </p:cNvSpPr>
          <p:nvPr>
            <p:ph idx="1"/>
          </p:nvPr>
        </p:nvSpPr>
        <p:spPr/>
        <p:txBody>
          <a:bodyPr/>
          <a:lstStyle/>
          <a:p>
            <a:r>
              <a:rPr lang="en-CA" altLang="en-US" dirty="0"/>
              <a:t>One of the most problematic stereotypes for organizations is the gender stereotype.</a:t>
            </a:r>
          </a:p>
          <a:p>
            <a:r>
              <a:rPr lang="en-CA" altLang="en-US" dirty="0"/>
              <a:t>Women are severely underrepresented in managerial and administrative jobs.</a:t>
            </a:r>
          </a:p>
          <a:p>
            <a:r>
              <a:rPr lang="en-US" dirty="0"/>
              <a:t>Women in Canada hold only 25 percent of vice-president positions and 15 percent of CEO positions. </a:t>
            </a:r>
          </a:p>
        </p:txBody>
      </p:sp>
    </p:spTree>
    <p:extLst>
      <p:ext uri="{BB962C8B-B14F-4D97-AF65-F5344CB8AC3E}">
        <p14:creationId xmlns:p14="http://schemas.microsoft.com/office/powerpoint/2010/main" val="29801517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Gender Stereotypes</a:t>
            </a:r>
            <a:r>
              <a:rPr lang="en-CA" altLang="en-US" sz="2000" dirty="0"/>
              <a:t> </a:t>
            </a:r>
            <a:r>
              <a:rPr lang="en-CA" altLang="en-US" sz="2000" b="0" dirty="0"/>
              <a:t>(2 of 6)</a:t>
            </a:r>
            <a:endParaRPr lang="en-US" dirty="0"/>
          </a:p>
        </p:txBody>
      </p:sp>
      <p:sp>
        <p:nvSpPr>
          <p:cNvPr id="3" name="Content Placeholder 2"/>
          <p:cNvSpPr>
            <a:spLocks noGrp="1"/>
          </p:cNvSpPr>
          <p:nvPr>
            <p:ph idx="1"/>
          </p:nvPr>
        </p:nvSpPr>
        <p:spPr/>
        <p:txBody>
          <a:bodyPr/>
          <a:lstStyle/>
          <a:p>
            <a:r>
              <a:rPr lang="en-CA" altLang="en-US" dirty="0"/>
              <a:t>Stereotypes of women do not correspond well with stereotypes of business people or managers.</a:t>
            </a:r>
          </a:p>
          <a:p>
            <a:r>
              <a:rPr lang="en-CA" altLang="en-US" i="1" dirty="0"/>
              <a:t>What is the nature of gender stereotypes?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Gender Stereotypes</a:t>
            </a:r>
            <a:r>
              <a:rPr lang="en-CA" altLang="en-US" sz="2000" dirty="0"/>
              <a:t> </a:t>
            </a:r>
            <a:r>
              <a:rPr lang="en-CA" altLang="en-US" sz="2000" b="0" dirty="0"/>
              <a:t>(3 of 6)</a:t>
            </a:r>
            <a:endParaRPr lang="en-US" dirty="0"/>
          </a:p>
        </p:txBody>
      </p:sp>
      <p:sp>
        <p:nvSpPr>
          <p:cNvPr id="3" name="Content Placeholder 2"/>
          <p:cNvSpPr>
            <a:spLocks noGrp="1"/>
          </p:cNvSpPr>
          <p:nvPr>
            <p:ph idx="1"/>
          </p:nvPr>
        </p:nvSpPr>
        <p:spPr/>
        <p:txBody>
          <a:bodyPr/>
          <a:lstStyle/>
          <a:p>
            <a:r>
              <a:rPr lang="en-CA" altLang="en-US" dirty="0"/>
              <a:t>Successful managers are perceived as having traits and attitudes that are generally ascribed to men.</a:t>
            </a:r>
          </a:p>
          <a:p>
            <a:r>
              <a:rPr lang="en-CA" altLang="en-US" dirty="0"/>
              <a:t>Successful managers are seen as more similar to men in qualities such as leadership ability, competitiveness, self-confidence, ambitiousness, and objectivity.</a:t>
            </a:r>
          </a:p>
          <a:p>
            <a:r>
              <a:rPr lang="en-CA" altLang="en-US" dirty="0"/>
              <a:t>Stereotypes of successful middle managers do not correspond to stereotypes of women.</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Gender Stereotypes</a:t>
            </a:r>
            <a:r>
              <a:rPr lang="en-CA" altLang="en-US" sz="2000" dirty="0"/>
              <a:t> </a:t>
            </a:r>
            <a:r>
              <a:rPr lang="en-CA" altLang="en-US" sz="2000" b="0" dirty="0"/>
              <a:t>(4 of 6)</a:t>
            </a:r>
            <a:endParaRPr lang="en-US" dirty="0"/>
          </a:p>
        </p:txBody>
      </p:sp>
      <p:sp>
        <p:nvSpPr>
          <p:cNvPr id="3" name="Content Placeholder 2"/>
          <p:cNvSpPr>
            <a:spLocks noGrp="1"/>
          </p:cNvSpPr>
          <p:nvPr>
            <p:ph idx="1"/>
          </p:nvPr>
        </p:nvSpPr>
        <p:spPr/>
        <p:txBody>
          <a:bodyPr/>
          <a:lstStyle/>
          <a:p>
            <a:r>
              <a:rPr lang="en-CA" altLang="en-US" dirty="0"/>
              <a:t>The stereotype of a leader is culturally masculine.</a:t>
            </a:r>
          </a:p>
          <a:p>
            <a:r>
              <a:rPr lang="en-CA" altLang="en-US" dirty="0"/>
              <a:t>Gender stereotypes lead to biased human resource decisions.</a:t>
            </a:r>
          </a:p>
          <a:p>
            <a:r>
              <a:rPr lang="en-CA" altLang="en-US" dirty="0"/>
              <a:t>Women suffer from a stereotype that is detrimental to their hiring, development, promotion, and salaries.</a:t>
            </a:r>
          </a:p>
          <a:p>
            <a:r>
              <a:rPr lang="en-CA" altLang="en-US" dirty="0"/>
              <a:t>Even women with MBAs earn less than men in their first year of work and start in more junior positions.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Gender Stereotypes</a:t>
            </a:r>
            <a:r>
              <a:rPr lang="en-CA" altLang="en-US" sz="2000" dirty="0"/>
              <a:t> </a:t>
            </a:r>
            <a:r>
              <a:rPr lang="en-CA" altLang="en-US" sz="2000" b="0" dirty="0"/>
              <a:t>(5 of 6)</a:t>
            </a:r>
            <a:endParaRPr lang="en-US" dirty="0"/>
          </a:p>
        </p:txBody>
      </p:sp>
      <p:sp>
        <p:nvSpPr>
          <p:cNvPr id="3" name="Content Placeholder 2"/>
          <p:cNvSpPr>
            <a:spLocks noGrp="1"/>
          </p:cNvSpPr>
          <p:nvPr>
            <p:ph idx="1"/>
          </p:nvPr>
        </p:nvSpPr>
        <p:spPr/>
        <p:txBody>
          <a:bodyPr/>
          <a:lstStyle/>
          <a:p>
            <a:r>
              <a:rPr lang="en-CA" altLang="en-US" dirty="0"/>
              <a:t>The detrimental effects of gender stereotypes are reduced or removed with increased experience and training of decision makers and when decision makers:</a:t>
            </a:r>
          </a:p>
          <a:p>
            <a:pPr lvl="1"/>
            <a:r>
              <a:rPr lang="en-CA" altLang="en-US" dirty="0"/>
              <a:t>Are held accountable for their decisions</a:t>
            </a:r>
          </a:p>
          <a:p>
            <a:pPr lvl="1"/>
            <a:r>
              <a:rPr lang="en-CA" altLang="en-US" dirty="0"/>
              <a:t>Have good job-related information about the qualifications, competence, and performance of particular women </a:t>
            </a:r>
          </a:p>
          <a:p>
            <a:pPr lvl="1"/>
            <a:r>
              <a:rPr lang="en-CA" altLang="en-US" dirty="0"/>
              <a:t>Have an accurate picture of the job and its requirements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Gender Stereotypes</a:t>
            </a:r>
            <a:r>
              <a:rPr lang="en-CA" altLang="en-US" sz="2000" dirty="0"/>
              <a:t> </a:t>
            </a:r>
            <a:r>
              <a:rPr lang="en-CA" altLang="en-US" sz="2000" b="0" dirty="0"/>
              <a:t>(6 of 6)</a:t>
            </a:r>
            <a:endParaRPr lang="en-US" dirty="0"/>
          </a:p>
        </p:txBody>
      </p:sp>
      <p:sp>
        <p:nvSpPr>
          <p:cNvPr id="3" name="Content Placeholder 2"/>
          <p:cNvSpPr>
            <a:spLocks noGrp="1"/>
          </p:cNvSpPr>
          <p:nvPr>
            <p:ph idx="1"/>
          </p:nvPr>
        </p:nvSpPr>
        <p:spPr/>
        <p:txBody>
          <a:bodyPr/>
          <a:lstStyle/>
          <a:p>
            <a:pPr>
              <a:defRPr/>
            </a:pPr>
            <a:r>
              <a:rPr lang="en-CA" altLang="en-US" dirty="0"/>
              <a:t>Women do not suffer from gender stereotypes in performance evaluations that their supervisors provide.</a:t>
            </a:r>
          </a:p>
          <a:p>
            <a:pPr>
              <a:defRPr/>
            </a:pPr>
            <a:r>
              <a:rPr lang="en-CA" dirty="0"/>
              <a:t>A</a:t>
            </a:r>
            <a:r>
              <a:rPr lang="en-US" dirty="0"/>
              <a:t> review of research on gender differences in job performance ratings found that females scored slightly higher than males, while males received higher ratings of promotion potential.</a:t>
            </a:r>
            <a:endParaRPr lang="en-CA" altLang="en-US" dirty="0"/>
          </a:p>
        </p:txBody>
      </p:sp>
    </p:spTree>
    <p:extLst>
      <p:ext uri="{BB962C8B-B14F-4D97-AF65-F5344CB8AC3E}">
        <p14:creationId xmlns:p14="http://schemas.microsoft.com/office/powerpoint/2010/main" val="29801517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Age Stereotypes</a:t>
            </a:r>
            <a:r>
              <a:rPr lang="en-CA" altLang="en-US" sz="2000" dirty="0"/>
              <a:t> </a:t>
            </a:r>
            <a:r>
              <a:rPr lang="en-CA" altLang="en-US" sz="2000" b="0" dirty="0"/>
              <a:t>(1 of 7)</a:t>
            </a:r>
            <a:endParaRPr lang="en-US" b="0" dirty="0"/>
          </a:p>
        </p:txBody>
      </p:sp>
      <p:sp>
        <p:nvSpPr>
          <p:cNvPr id="3" name="Content Placeholder 2"/>
          <p:cNvSpPr>
            <a:spLocks noGrp="1"/>
          </p:cNvSpPr>
          <p:nvPr>
            <p:ph idx="1"/>
          </p:nvPr>
        </p:nvSpPr>
        <p:spPr/>
        <p:txBody>
          <a:bodyPr/>
          <a:lstStyle/>
          <a:p>
            <a:r>
              <a:rPr lang="en-CA" altLang="en-US" dirty="0"/>
              <a:t>Knowing that a person falls into a certain age range or belongs to a particular age generation, we have a tendency to make certain assumptions about the person’s physical, psychological, and intellectual capabilities.</a:t>
            </a:r>
          </a:p>
          <a:p>
            <a:r>
              <a:rPr lang="en-CA" altLang="en-US" i="1" dirty="0"/>
              <a:t>What is the nature of work-related age stereotypes?</a:t>
            </a:r>
          </a:p>
        </p:txBody>
      </p:sp>
    </p:spTree>
    <p:extLst>
      <p:ext uri="{BB962C8B-B14F-4D97-AF65-F5344CB8AC3E}">
        <p14:creationId xmlns:p14="http://schemas.microsoft.com/office/powerpoint/2010/main" val="29801517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Age Stereotypes</a:t>
            </a:r>
            <a:r>
              <a:rPr lang="en-CA" altLang="en-US" sz="2000" dirty="0"/>
              <a:t> </a:t>
            </a:r>
            <a:r>
              <a:rPr lang="en-CA" altLang="en-US" sz="2000" b="0" dirty="0"/>
              <a:t>(2 of 7)</a:t>
            </a:r>
            <a:endParaRPr lang="en-US" dirty="0"/>
          </a:p>
        </p:txBody>
      </p:sp>
      <p:sp>
        <p:nvSpPr>
          <p:cNvPr id="3" name="Content Placeholder 2"/>
          <p:cNvSpPr>
            <a:spLocks noGrp="1"/>
          </p:cNvSpPr>
          <p:nvPr>
            <p:ph idx="1"/>
          </p:nvPr>
        </p:nvSpPr>
        <p:spPr>
          <a:xfrm>
            <a:off x="457200" y="1524000"/>
            <a:ext cx="8229600" cy="4525963"/>
          </a:xfrm>
        </p:spPr>
        <p:txBody>
          <a:bodyPr/>
          <a:lstStyle/>
          <a:p>
            <a:r>
              <a:rPr lang="en-CA" altLang="en-US" dirty="0"/>
              <a:t>Older workers are seen as having less </a:t>
            </a:r>
            <a:r>
              <a:rPr lang="en-CA" altLang="en-US" i="1" dirty="0"/>
              <a:t>capacity for performance</a:t>
            </a:r>
            <a:r>
              <a:rPr lang="en-CA" altLang="en-US" dirty="0"/>
              <a:t>.</a:t>
            </a:r>
          </a:p>
          <a:p>
            <a:r>
              <a:rPr lang="en-CA" altLang="en-US" dirty="0"/>
              <a:t>They are viewed as less </a:t>
            </a:r>
            <a:r>
              <a:rPr lang="en-US" dirty="0"/>
              <a:t>competent, adaptable, </a:t>
            </a:r>
            <a:r>
              <a:rPr lang="en-CA" altLang="en-US" dirty="0"/>
              <a:t>productive, creative, logical, and capable of performing under pressure, and as having lower performance and less </a:t>
            </a:r>
            <a:r>
              <a:rPr lang="en-CA" altLang="en-US" i="1" dirty="0"/>
              <a:t>potential for development</a:t>
            </a:r>
            <a:r>
              <a:rPr lang="en-CA" altLang="en-US" dirty="0"/>
              <a:t>.</a:t>
            </a:r>
          </a:p>
          <a:p>
            <a:r>
              <a:rPr lang="en-CA" altLang="en-US" dirty="0"/>
              <a:t>They are perceived as more rigid and dogmatic, and less adaptable to new corporate cultures.</a:t>
            </a:r>
          </a:p>
          <a:p>
            <a:r>
              <a:rPr lang="en-CA" altLang="en-US" dirty="0"/>
              <a:t>They are perceived as more honest, dependable, and trustworthy.</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Age Stereotypes</a:t>
            </a:r>
            <a:r>
              <a:rPr lang="en-CA" altLang="en-US" sz="2000" dirty="0"/>
              <a:t> </a:t>
            </a:r>
            <a:r>
              <a:rPr lang="en-CA" altLang="en-US" sz="2000" b="0" dirty="0"/>
              <a:t>(3 of 7)</a:t>
            </a:r>
            <a:endParaRPr lang="en-US" dirty="0"/>
          </a:p>
        </p:txBody>
      </p:sp>
      <p:sp>
        <p:nvSpPr>
          <p:cNvPr id="3" name="Content Placeholder 2"/>
          <p:cNvSpPr>
            <a:spLocks noGrp="1"/>
          </p:cNvSpPr>
          <p:nvPr>
            <p:ph idx="1"/>
          </p:nvPr>
        </p:nvSpPr>
        <p:spPr>
          <a:xfrm>
            <a:off x="457200" y="1524000"/>
            <a:ext cx="8229600" cy="4525963"/>
          </a:xfrm>
        </p:spPr>
        <p:txBody>
          <a:bodyPr/>
          <a:lstStyle/>
          <a:p>
            <a:r>
              <a:rPr lang="en-CA" dirty="0"/>
              <a:t>Younger </a:t>
            </a:r>
            <a:r>
              <a:rPr lang="en-US" dirty="0"/>
              <a:t>workers are judged more negatively and experience age discrimination more frequently than older workers. </a:t>
            </a:r>
          </a:p>
          <a:p>
            <a:r>
              <a:rPr lang="en-US" dirty="0"/>
              <a:t>They tend to be viewed as less loyal, inexperienced, unmotivated, immature, and selfish compared to older workers. </a:t>
            </a:r>
          </a:p>
          <a:p>
            <a:r>
              <a:rPr lang="en-US" dirty="0"/>
              <a:t>They are perceived less </a:t>
            </a:r>
            <a:r>
              <a:rPr lang="en-US" dirty="0" err="1"/>
              <a:t>favourably</a:t>
            </a:r>
            <a:r>
              <a:rPr lang="en-US" dirty="0"/>
              <a:t> than older workers in terms of initiative, stability, and work experience.</a:t>
            </a:r>
            <a:endParaRPr lang="en-CA" altLang="en-US" dirty="0"/>
          </a:p>
        </p:txBody>
      </p:sp>
    </p:spTree>
    <p:extLst>
      <p:ext uri="{BB962C8B-B14F-4D97-AF65-F5344CB8AC3E}">
        <p14:creationId xmlns:p14="http://schemas.microsoft.com/office/powerpoint/2010/main" val="34334518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Age Stereotypes</a:t>
            </a:r>
            <a:r>
              <a:rPr lang="en-CA" altLang="en-US" sz="2000" dirty="0"/>
              <a:t> </a:t>
            </a:r>
            <a:r>
              <a:rPr lang="en-CA" altLang="en-US" sz="2000" b="0" dirty="0"/>
              <a:t>(4 of 7)</a:t>
            </a:r>
            <a:endParaRPr lang="en-US" dirty="0"/>
          </a:p>
        </p:txBody>
      </p:sp>
      <p:sp>
        <p:nvSpPr>
          <p:cNvPr id="3" name="Content Placeholder 2"/>
          <p:cNvSpPr>
            <a:spLocks noGrp="1"/>
          </p:cNvSpPr>
          <p:nvPr>
            <p:ph idx="1"/>
          </p:nvPr>
        </p:nvSpPr>
        <p:spPr/>
        <p:txBody>
          <a:bodyPr/>
          <a:lstStyle/>
          <a:p>
            <a:r>
              <a:rPr lang="en-CA" altLang="en-US" dirty="0"/>
              <a:t>These stereotypes are inaccurate.</a:t>
            </a:r>
          </a:p>
          <a:p>
            <a:r>
              <a:rPr lang="en-CA" altLang="en-US" dirty="0"/>
              <a:t>Age seldom limits the capacity for development until post-employment years.</a:t>
            </a:r>
          </a:p>
          <a:p>
            <a:r>
              <a:rPr lang="en-CA" altLang="en-US" dirty="0"/>
              <a:t>Research has found that age is not related to task performance or creativity.</a:t>
            </a:r>
          </a:p>
          <a:p>
            <a:r>
              <a:rPr lang="en-CA" altLang="en-US" dirty="0"/>
              <a:t>However, age is related to other forms of job performance.</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Age Stereotypes</a:t>
            </a:r>
            <a:r>
              <a:rPr lang="en-CA" altLang="en-US" sz="2000" dirty="0"/>
              <a:t> </a:t>
            </a:r>
            <a:r>
              <a:rPr lang="en-CA" altLang="en-US" sz="2000" b="0" dirty="0"/>
              <a:t>(5 of 7)</a:t>
            </a:r>
            <a:endParaRPr lang="en-US" dirty="0"/>
          </a:p>
        </p:txBody>
      </p:sp>
      <p:sp>
        <p:nvSpPr>
          <p:cNvPr id="3" name="Content Placeholder 2"/>
          <p:cNvSpPr>
            <a:spLocks noGrp="1"/>
          </p:cNvSpPr>
          <p:nvPr>
            <p:ph idx="1"/>
          </p:nvPr>
        </p:nvSpPr>
        <p:spPr/>
        <p:txBody>
          <a:bodyPr/>
          <a:lstStyle/>
          <a:p>
            <a:r>
              <a:rPr lang="en-CA" altLang="en-US" dirty="0"/>
              <a:t>Older workers exhibit more citizenship and safety-related behaviours, and fewer counterproductive behaviours.</a:t>
            </a:r>
          </a:p>
          <a:p>
            <a:r>
              <a:rPr lang="en-CA" altLang="en-US" dirty="0"/>
              <a:t>Older workers exhibit less workplace aggression, on-the-job substance use, tardiness, and absenteeism.</a:t>
            </a:r>
          </a:p>
          <a:p>
            <a:r>
              <a:rPr lang="en-CA" altLang="en-US" i="1" dirty="0"/>
              <a:t>Do age stereotypes affect human resources decisions?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Age Stereotypes</a:t>
            </a:r>
            <a:r>
              <a:rPr lang="en-CA" altLang="en-US" sz="2000" dirty="0"/>
              <a:t> </a:t>
            </a:r>
            <a:r>
              <a:rPr lang="en-CA" altLang="en-US" sz="2000" b="0" dirty="0"/>
              <a:t>(6 of 7)</a:t>
            </a:r>
            <a:endParaRPr lang="en-US" dirty="0"/>
          </a:p>
        </p:txBody>
      </p:sp>
      <p:sp>
        <p:nvSpPr>
          <p:cNvPr id="3" name="Content Placeholder 2"/>
          <p:cNvSpPr>
            <a:spLocks noGrp="1"/>
          </p:cNvSpPr>
          <p:nvPr>
            <p:ph idx="1"/>
          </p:nvPr>
        </p:nvSpPr>
        <p:spPr>
          <a:xfrm>
            <a:off x="457200" y="1600200"/>
            <a:ext cx="8229600" cy="4648200"/>
          </a:xfrm>
        </p:spPr>
        <p:txBody>
          <a:bodyPr/>
          <a:lstStyle/>
          <a:p>
            <a:pPr>
              <a:lnSpc>
                <a:spcPct val="90000"/>
              </a:lnSpc>
              <a:spcBef>
                <a:spcPts val="1200"/>
              </a:spcBef>
            </a:pPr>
            <a:r>
              <a:rPr lang="en-CA" altLang="en-US" dirty="0"/>
              <a:t>Age stereotypes affect human resource decisions regarding hiring, promotion, and skills development.</a:t>
            </a:r>
          </a:p>
          <a:p>
            <a:pPr>
              <a:lnSpc>
                <a:spcPct val="90000"/>
              </a:lnSpc>
              <a:spcBef>
                <a:spcPts val="1200"/>
              </a:spcBef>
            </a:pPr>
            <a:r>
              <a:rPr lang="en-CA" altLang="en-US" dirty="0"/>
              <a:t>Older workers are often passed over for merit pay and promotions and pressured to take early retirement.</a:t>
            </a:r>
          </a:p>
          <a:p>
            <a:pPr>
              <a:lnSpc>
                <a:spcPct val="90000"/>
              </a:lnSpc>
              <a:spcBef>
                <a:spcPts val="1200"/>
              </a:spcBef>
            </a:pPr>
            <a:r>
              <a:rPr lang="en-US" dirty="0"/>
              <a:t>Research has found that younger workers (ages 18-30) experience the highest rates of age discrimination, followed by older workers (50 or older), and then middle-aged workers (ages 31-49).</a:t>
            </a:r>
          </a:p>
          <a:p>
            <a:pPr>
              <a:lnSpc>
                <a:spcPct val="90000"/>
              </a:lnSpc>
              <a:spcBef>
                <a:spcPts val="1200"/>
              </a:spcBef>
            </a:pPr>
            <a:endParaRPr lang="en-CA" altLang="en-US" dirty="0"/>
          </a:p>
        </p:txBody>
      </p:sp>
    </p:spTree>
    <p:extLst>
      <p:ext uri="{BB962C8B-B14F-4D97-AF65-F5344CB8AC3E}">
        <p14:creationId xmlns:p14="http://schemas.microsoft.com/office/powerpoint/2010/main" val="29801517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Age Stereotypes</a:t>
            </a:r>
            <a:r>
              <a:rPr lang="en-CA" altLang="en-US" sz="2000" dirty="0"/>
              <a:t> </a:t>
            </a:r>
            <a:r>
              <a:rPr lang="en-CA" altLang="en-US" sz="2000" b="0" dirty="0"/>
              <a:t>(7 of 7)</a:t>
            </a:r>
            <a:endParaRPr lang="en-US" dirty="0"/>
          </a:p>
        </p:txBody>
      </p:sp>
      <p:sp>
        <p:nvSpPr>
          <p:cNvPr id="3" name="Content Placeholder 2"/>
          <p:cNvSpPr>
            <a:spLocks noGrp="1"/>
          </p:cNvSpPr>
          <p:nvPr>
            <p:ph idx="1"/>
          </p:nvPr>
        </p:nvSpPr>
        <p:spPr>
          <a:xfrm>
            <a:off x="457200" y="1600200"/>
            <a:ext cx="8229600" cy="4648200"/>
          </a:xfrm>
        </p:spPr>
        <p:txBody>
          <a:bodyPr/>
          <a:lstStyle/>
          <a:p>
            <a:pPr>
              <a:lnSpc>
                <a:spcPct val="90000"/>
              </a:lnSpc>
              <a:spcBef>
                <a:spcPts val="1200"/>
              </a:spcBef>
            </a:pPr>
            <a:r>
              <a:rPr lang="en-US" dirty="0"/>
              <a:t>Discriminatory behaviour experienced by both younger and older workers is associated with lower job attitudes and greater intentions to quit. </a:t>
            </a:r>
            <a:endParaRPr lang="en-CA" altLang="en-US" dirty="0"/>
          </a:p>
          <a:p>
            <a:pPr>
              <a:lnSpc>
                <a:spcPct val="90000"/>
              </a:lnSpc>
              <a:spcBef>
                <a:spcPts val="1200"/>
              </a:spcBef>
            </a:pPr>
            <a:r>
              <a:rPr lang="en-CA" altLang="en-US" dirty="0"/>
              <a:t>Some organizations have implemented programs and practices to promote the hiring of older and younger workers.</a:t>
            </a:r>
          </a:p>
          <a:p>
            <a:pPr marL="0" indent="0">
              <a:lnSpc>
                <a:spcPct val="90000"/>
              </a:lnSpc>
              <a:spcBef>
                <a:spcPts val="1200"/>
              </a:spcBef>
              <a:buNone/>
            </a:pPr>
            <a:endParaRPr lang="en-US" dirty="0"/>
          </a:p>
        </p:txBody>
      </p:sp>
    </p:spTree>
    <p:extLst>
      <p:ext uri="{BB962C8B-B14F-4D97-AF65-F5344CB8AC3E}">
        <p14:creationId xmlns:p14="http://schemas.microsoft.com/office/powerpoint/2010/main" val="7936059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LGBTQ Stereotypes</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dirty="0"/>
              <a:t>LGBTQ employees face barriers and discrimination in the workplace that can limit their career advancement. </a:t>
            </a:r>
          </a:p>
          <a:p>
            <a:r>
              <a:rPr lang="en-CA" altLang="en-US" dirty="0"/>
              <a:t>Many LGBTQ employees do not come out at work for fear of the potential repercussions and negative consequences to their career and personal safety. </a:t>
            </a:r>
          </a:p>
          <a:p>
            <a:r>
              <a:rPr lang="en-CA" altLang="en-US" i="1" dirty="0"/>
              <a:t>Why do LGBTQ employees face these barriers and fear coming out at work?</a:t>
            </a:r>
          </a:p>
        </p:txBody>
      </p:sp>
    </p:spTree>
    <p:extLst>
      <p:ext uri="{BB962C8B-B14F-4D97-AF65-F5344CB8AC3E}">
        <p14:creationId xmlns:p14="http://schemas.microsoft.com/office/powerpoint/2010/main" val="29801517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LGBTQ Stereotypes</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altLang="en-US" dirty="0"/>
              <a:t>Lack of education and awareness and the reliance on stereotypes. </a:t>
            </a:r>
          </a:p>
          <a:p>
            <a:r>
              <a:rPr lang="en-CA" altLang="en-US" dirty="0"/>
              <a:t>Misperceptions and stereotypes lead to discriminatory behaviour towards LGBTQ employees. </a:t>
            </a:r>
          </a:p>
          <a:p>
            <a:r>
              <a:rPr lang="en-CA" altLang="en-US" dirty="0"/>
              <a:t>LGBTQ employees who do not feel safe to come out at work are less productive and more likely to suffer from depression and stress, and are more likely to quit.</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LGBTQ Stereotypes</a:t>
            </a:r>
            <a:r>
              <a:rPr lang="en-CA" altLang="en-US" sz="2000" dirty="0"/>
              <a:t> </a:t>
            </a:r>
            <a:r>
              <a:rPr lang="en-CA" altLang="en-US" sz="2000" b="0" dirty="0"/>
              <a:t>(3 of 3)</a:t>
            </a:r>
            <a:endParaRPr lang="en-US" dirty="0"/>
          </a:p>
        </p:txBody>
      </p:sp>
      <p:sp>
        <p:nvSpPr>
          <p:cNvPr id="3" name="Content Placeholder 2"/>
          <p:cNvSpPr>
            <a:spLocks noGrp="1"/>
          </p:cNvSpPr>
          <p:nvPr>
            <p:ph idx="1"/>
          </p:nvPr>
        </p:nvSpPr>
        <p:spPr>
          <a:xfrm>
            <a:off x="457200" y="1447800"/>
            <a:ext cx="8229600" cy="4525963"/>
          </a:xfrm>
        </p:spPr>
        <p:txBody>
          <a:bodyPr/>
          <a:lstStyle/>
          <a:p>
            <a:pPr>
              <a:lnSpc>
                <a:spcPct val="96000"/>
              </a:lnSpc>
            </a:pPr>
            <a:r>
              <a:rPr lang="en-CA" altLang="en-US" dirty="0"/>
              <a:t>An increasing number of organizations have begun to make their workplaces more inclusive for LGBTQ employees. </a:t>
            </a:r>
          </a:p>
          <a:p>
            <a:pPr>
              <a:lnSpc>
                <a:spcPct val="96000"/>
              </a:lnSpc>
            </a:pPr>
            <a:r>
              <a:rPr lang="en-CA" altLang="en-US" dirty="0"/>
              <a:t>LGBTQ-inclusive workplaces can increase employee engagement and reduce turnover. </a:t>
            </a:r>
          </a:p>
          <a:p>
            <a:pPr>
              <a:lnSpc>
                <a:spcPct val="96000"/>
              </a:lnSpc>
            </a:pPr>
            <a:r>
              <a:rPr lang="en-CA" altLang="en-US" dirty="0"/>
              <a:t>Organizations that implement programs to create an LGBTQ-inclusive workplace improve LGBTQ employee relationships with co-workers, and increase perceptions of fairness, organizational commitment, and career satisfaction which can lead to increased productivity.</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Managing Workforce Diversity</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dirty="0"/>
              <a:t>Diversity needs to be </a:t>
            </a:r>
            <a:r>
              <a:rPr lang="en-CA" altLang="en-US" i="1" dirty="0"/>
              <a:t>managed</a:t>
            </a:r>
            <a:r>
              <a:rPr lang="en-CA" altLang="en-US" dirty="0"/>
              <a:t> to have a positive impact on work behaviour and an organization.</a:t>
            </a:r>
          </a:p>
          <a:p>
            <a:r>
              <a:rPr lang="en-CA" altLang="en-US" i="1" dirty="0"/>
              <a:t>What can organizations do to achieve and manage a diverse workforce?</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Managing Workforce Diversity</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altLang="en-US" dirty="0"/>
              <a:t>Select enough minority members to get them beyond token status.</a:t>
            </a:r>
          </a:p>
          <a:p>
            <a:r>
              <a:rPr lang="en-US" dirty="0"/>
              <a:t>Develop an employment equity plan.</a:t>
            </a:r>
          </a:p>
          <a:p>
            <a:r>
              <a:rPr lang="en-US" dirty="0"/>
              <a:t>Provide a flexible work environment.</a:t>
            </a:r>
            <a:endParaRPr lang="en-CA" altLang="en-US" dirty="0"/>
          </a:p>
          <a:p>
            <a:r>
              <a:rPr lang="en-CA" altLang="en-US" dirty="0"/>
              <a:t>Encourage teamwork that brings minority and majority members together. </a:t>
            </a:r>
          </a:p>
          <a:p>
            <a:pPr marL="0" indent="0">
              <a:buNone/>
            </a:pPr>
            <a:endParaRPr lang="en-CA" altLang="en-US" dirty="0"/>
          </a:p>
        </p:txBody>
      </p:sp>
    </p:spTree>
    <p:extLst>
      <p:ext uri="{BB962C8B-B14F-4D97-AF65-F5344CB8AC3E}">
        <p14:creationId xmlns:p14="http://schemas.microsoft.com/office/powerpoint/2010/main" val="29801517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Managing Workforce Diversity</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dirty="0"/>
              <a:t>Ensure that those making career decisions about employees have accurate information about them.</a:t>
            </a:r>
          </a:p>
          <a:p>
            <a:r>
              <a:rPr lang="en-CA" altLang="en-US" dirty="0"/>
              <a:t>Train people to be aware of stereotypes and to value diversity.</a:t>
            </a:r>
            <a:endParaRPr lang="en-US" dirty="0"/>
          </a:p>
        </p:txBody>
      </p:sp>
    </p:spTree>
    <p:extLst>
      <p:ext uri="{BB962C8B-B14F-4D97-AF65-F5344CB8AC3E}">
        <p14:creationId xmlns:p14="http://schemas.microsoft.com/office/powerpoint/2010/main" val="26347150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Diversity Training Programs</a:t>
            </a:r>
            <a:endParaRPr lang="en-US" dirty="0"/>
          </a:p>
        </p:txBody>
      </p:sp>
      <p:sp>
        <p:nvSpPr>
          <p:cNvPr id="3" name="Content Placeholder 2"/>
          <p:cNvSpPr>
            <a:spLocks noGrp="1"/>
          </p:cNvSpPr>
          <p:nvPr>
            <p:ph idx="1"/>
          </p:nvPr>
        </p:nvSpPr>
        <p:spPr/>
        <p:txBody>
          <a:bodyPr/>
          <a:lstStyle/>
          <a:p>
            <a:r>
              <a:rPr lang="en-CA" altLang="en-US" dirty="0"/>
              <a:t>One of the most common approaches for managing diversity.</a:t>
            </a:r>
          </a:p>
          <a:p>
            <a:r>
              <a:rPr lang="en-CA" altLang="en-US" dirty="0"/>
              <a:t>They can activate bias and cause disruption and bad feelings when all they do is get people to open up and voice their stereotypes.</a:t>
            </a:r>
          </a:p>
          <a:p>
            <a:r>
              <a:rPr lang="en-CA" altLang="en-US" dirty="0"/>
              <a:t>Diversity training should be accompanied by skills training that is relevant to the particular needs of the organization.</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Diversity Programs</a:t>
            </a:r>
            <a:endParaRPr lang="en-US" dirty="0"/>
          </a:p>
        </p:txBody>
      </p:sp>
      <p:sp>
        <p:nvSpPr>
          <p:cNvPr id="3" name="Content Placeholder 2"/>
          <p:cNvSpPr>
            <a:spLocks noGrp="1"/>
          </p:cNvSpPr>
          <p:nvPr>
            <p:ph idx="1"/>
          </p:nvPr>
        </p:nvSpPr>
        <p:spPr/>
        <p:txBody>
          <a:bodyPr/>
          <a:lstStyle/>
          <a:p>
            <a:r>
              <a:rPr lang="en-CA" altLang="en-US" dirty="0"/>
              <a:t>Organizations should use a number of tactics in addition to training.</a:t>
            </a:r>
          </a:p>
          <a:p>
            <a:r>
              <a:rPr lang="en-CA" altLang="en-US" dirty="0"/>
              <a:t>What is most important is that they integrate diversity into all of its policies and practices rather than treat diversity as a stand-alone practice.</a:t>
            </a:r>
          </a:p>
          <a:p>
            <a:r>
              <a:rPr lang="en-CA" altLang="en-US" dirty="0"/>
              <a:t>Organizations that have been successful in managing diversity have an inclusive culture that values individual differences.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Perceptions of Trust</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i="1" dirty="0"/>
              <a:t>Do you trust your boss and organization?</a:t>
            </a:r>
          </a:p>
          <a:p>
            <a:r>
              <a:rPr lang="en-US" dirty="0"/>
              <a:t>Employee trust in top organization leaders is at an all-time low. </a:t>
            </a:r>
            <a:endParaRPr lang="en-CA" altLang="en-US" i="1" dirty="0"/>
          </a:p>
          <a:p>
            <a:r>
              <a:rPr lang="en-CA" altLang="en-US" dirty="0"/>
              <a:t>Employee trust toward management is on the decline.</a:t>
            </a:r>
          </a:p>
          <a:p>
            <a:r>
              <a:rPr lang="en-CA" altLang="en-US" dirty="0"/>
              <a:t>Trust perceptions influence organizational processes and outcomes.</a:t>
            </a:r>
          </a:p>
          <a:p>
            <a:r>
              <a:rPr lang="en-CA" altLang="en-US" i="1" dirty="0"/>
              <a:t>What is trust?</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What Is Trust?</a:t>
            </a:r>
            <a:endParaRPr lang="en-US" dirty="0"/>
          </a:p>
        </p:txBody>
      </p:sp>
      <p:sp>
        <p:nvSpPr>
          <p:cNvPr id="3" name="Content Placeholder 2"/>
          <p:cNvSpPr>
            <a:spLocks noGrp="1"/>
          </p:cNvSpPr>
          <p:nvPr>
            <p:ph idx="1"/>
          </p:nvPr>
        </p:nvSpPr>
        <p:spPr/>
        <p:txBody>
          <a:bodyPr/>
          <a:lstStyle/>
          <a:p>
            <a:pPr>
              <a:lnSpc>
                <a:spcPct val="97000"/>
              </a:lnSpc>
            </a:pPr>
            <a:r>
              <a:rPr lang="en-CA" altLang="en-US" dirty="0"/>
              <a:t>A psychological state in which one has a willingness to be vulnerable and to take risks with respect to the actions of another party.</a:t>
            </a:r>
          </a:p>
          <a:p>
            <a:pPr>
              <a:lnSpc>
                <a:spcPct val="97000"/>
              </a:lnSpc>
            </a:pPr>
            <a:r>
              <a:rPr lang="en-CA" altLang="en-US" dirty="0"/>
              <a:t>Trust perceptions toward management are based on three distinct perceptions: </a:t>
            </a:r>
          </a:p>
          <a:p>
            <a:pPr lvl="1">
              <a:lnSpc>
                <a:spcPct val="97000"/>
              </a:lnSpc>
            </a:pPr>
            <a:r>
              <a:rPr lang="en-CA" altLang="en-US" dirty="0"/>
              <a:t>Ability</a:t>
            </a:r>
          </a:p>
          <a:p>
            <a:pPr lvl="1">
              <a:lnSpc>
                <a:spcPct val="97000"/>
              </a:lnSpc>
            </a:pPr>
            <a:r>
              <a:rPr lang="en-CA" altLang="en-US" dirty="0"/>
              <a:t>Benevolence</a:t>
            </a:r>
          </a:p>
          <a:p>
            <a:pPr lvl="1">
              <a:lnSpc>
                <a:spcPct val="97000"/>
              </a:lnSpc>
            </a:pPr>
            <a:r>
              <a:rPr lang="en-CA" altLang="en-US" dirty="0"/>
              <a:t>Integrity</a:t>
            </a:r>
          </a:p>
          <a:p>
            <a:pPr>
              <a:lnSpc>
                <a:spcPct val="97000"/>
              </a:lnSpc>
            </a:pPr>
            <a:r>
              <a:rPr lang="en-CA" altLang="en-US" dirty="0"/>
              <a:t>The combination of these three factors influences perceptions of trust.</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Perceptions of Trust</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altLang="en-US" dirty="0"/>
              <a:t>Higher perceptions of management ability, benevolence, and integrity are related to greater perceptions of trust.</a:t>
            </a:r>
          </a:p>
          <a:p>
            <a:r>
              <a:rPr lang="en-CA" altLang="en-US" dirty="0"/>
              <a:t>Perceptions of fairness are related to trust perceptions.</a:t>
            </a:r>
          </a:p>
          <a:p>
            <a:r>
              <a:rPr lang="en-US" dirty="0"/>
              <a:t>Trust in leaders at lower levels of an organization influences trust perceptions of leaders at higher-levels of the organization.</a:t>
            </a:r>
            <a:endParaRPr lang="en-CA" altLang="en-US" dirty="0"/>
          </a:p>
        </p:txBody>
      </p:sp>
    </p:spTree>
    <p:extLst>
      <p:ext uri="{BB962C8B-B14F-4D97-AF65-F5344CB8AC3E}">
        <p14:creationId xmlns:p14="http://schemas.microsoft.com/office/powerpoint/2010/main" val="29801517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Perceptions of Trust</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dirty="0"/>
              <a:t>Perceptions of trust in management and leaders are positively related to job attitudes and job performance, and negatively related to turnover intentions.</a:t>
            </a:r>
          </a:p>
          <a:p>
            <a:r>
              <a:rPr lang="en-CA" altLang="en-US" dirty="0"/>
              <a:t>Trust among co-workers is also important and has been found to be related to fewer physical symptoms and less withdrawal from work. </a:t>
            </a:r>
          </a:p>
          <a:p>
            <a:r>
              <a:rPr lang="en-CA" altLang="en-US" dirty="0"/>
              <a:t>Trust is considered to be the most critical factor when judging the best workplaces in Canada.</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Trust Model</a:t>
            </a:r>
          </a:p>
        </p:txBody>
      </p:sp>
      <p:pic>
        <p:nvPicPr>
          <p:cNvPr id="4" name="Content Placeholder 3" descr="At the center of the diagram is trust. Revolving around this center is credibility, fairness, and respect. An arrow points from trust to the employee and back. The arrow is labelled relationship with management. An arrow labelled relationship with other employees points from employee to camaraderie and back. An arrow labelled relationship to your job points from employee to pride and back.&#10;&#10;"/>
          <p:cNvPicPr>
            <a:picLocks noGrp="1" noChangeAspect="1"/>
          </p:cNvPicPr>
          <p:nvPr>
            <p:ph idx="1"/>
          </p:nvPr>
        </p:nvPicPr>
        <p:blipFill rotWithShape="1">
          <a:blip r:embed="rId2">
            <a:extLst>
              <a:ext uri="{28A0092B-C50C-407E-A947-70E740481C1C}">
                <a14:useLocalDpi xmlns:a14="http://schemas.microsoft.com/office/drawing/2010/main" val="0"/>
              </a:ext>
            </a:extLst>
          </a:blip>
          <a:srcRect l="29406"/>
          <a:stretch/>
        </p:blipFill>
        <p:spPr>
          <a:xfrm>
            <a:off x="2433400" y="1752600"/>
            <a:ext cx="4277201" cy="4525963"/>
          </a:xfrm>
        </p:spPr>
      </p:pic>
    </p:spTree>
    <p:extLst>
      <p:ext uri="{BB962C8B-B14F-4D97-AF65-F5344CB8AC3E}">
        <p14:creationId xmlns:p14="http://schemas.microsoft.com/office/powerpoint/2010/main" val="38937805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458200" cy="1097280"/>
          </a:xfrm>
        </p:spPr>
        <p:txBody>
          <a:bodyPr/>
          <a:lstStyle/>
          <a:p>
            <a:r>
              <a:rPr lang="en-CA" altLang="en-US" dirty="0"/>
              <a:t>Perceived Organizational Support (POS) </a:t>
            </a:r>
            <a:r>
              <a:rPr lang="en-CA" altLang="en-US" sz="2000" b="0" dirty="0"/>
              <a:t>(1 of 5)</a:t>
            </a:r>
            <a:endParaRPr lang="en-US" b="0" dirty="0"/>
          </a:p>
        </p:txBody>
      </p:sp>
      <p:sp>
        <p:nvSpPr>
          <p:cNvPr id="3" name="Content Placeholder 2"/>
          <p:cNvSpPr>
            <a:spLocks noGrp="1"/>
          </p:cNvSpPr>
          <p:nvPr>
            <p:ph idx="1"/>
          </p:nvPr>
        </p:nvSpPr>
        <p:spPr/>
        <p:txBody>
          <a:bodyPr/>
          <a:lstStyle/>
          <a:p>
            <a:r>
              <a:rPr lang="en-CA" altLang="en-US" dirty="0"/>
              <a:t>Employees’ general belief that their organization values their contribution and cares about their well-being. </a:t>
            </a:r>
          </a:p>
          <a:p>
            <a:r>
              <a:rPr lang="en-CA" altLang="en-US" dirty="0"/>
              <a:t>When employees have positive POS, they believe their organization will provide assistance when they need it.</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Organizational Support Theory</a:t>
            </a:r>
            <a:endParaRPr lang="en-US" dirty="0"/>
          </a:p>
        </p:txBody>
      </p:sp>
      <p:sp>
        <p:nvSpPr>
          <p:cNvPr id="3" name="Content Placeholder 2"/>
          <p:cNvSpPr>
            <a:spLocks noGrp="1"/>
          </p:cNvSpPr>
          <p:nvPr>
            <p:ph idx="1"/>
          </p:nvPr>
        </p:nvSpPr>
        <p:spPr/>
        <p:txBody>
          <a:bodyPr/>
          <a:lstStyle/>
          <a:p>
            <a:r>
              <a:rPr lang="en-CA" altLang="en-US" dirty="0"/>
              <a:t>Employees who have strong POS feel an obligation to care about the organization’s welfare and to help the organization achieve its objectives.</a:t>
            </a:r>
          </a:p>
          <a:p>
            <a:r>
              <a:rPr lang="en-CA" altLang="en-US" dirty="0"/>
              <a:t>Employees feel a greater sense of purpose and meaning and a strong sense of belonging to the organization.</a:t>
            </a:r>
          </a:p>
          <a:p>
            <a:r>
              <a:rPr lang="en-CA" altLang="en-US" dirty="0"/>
              <a:t>Employees feel obligated to reciprocate the organization’s care and support - </a:t>
            </a:r>
            <a:r>
              <a:rPr lang="en-US" dirty="0"/>
              <a:t>the </a:t>
            </a:r>
            <a:r>
              <a:rPr lang="en-US" i="1" dirty="0"/>
              <a:t>norm of reciprocity</a:t>
            </a:r>
            <a:r>
              <a:rPr lang="en-CA" altLang="en-US" dirty="0"/>
              <a:t>.</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Perceived Organizational Support</a:t>
            </a:r>
            <a:r>
              <a:rPr lang="en-CA" altLang="en-US" sz="2000" dirty="0"/>
              <a:t> </a:t>
            </a:r>
            <a:r>
              <a:rPr lang="en-CA" altLang="en-US" sz="2000" b="0" dirty="0"/>
              <a:t>(2 of 5)</a:t>
            </a:r>
            <a:endParaRPr lang="en-US" b="0" dirty="0"/>
          </a:p>
        </p:txBody>
      </p:sp>
      <p:sp>
        <p:nvSpPr>
          <p:cNvPr id="3" name="Content Placeholder 2"/>
          <p:cNvSpPr>
            <a:spLocks noGrp="1"/>
          </p:cNvSpPr>
          <p:nvPr>
            <p:ph idx="1"/>
          </p:nvPr>
        </p:nvSpPr>
        <p:spPr/>
        <p:txBody>
          <a:bodyPr/>
          <a:lstStyle/>
          <a:p>
            <a:r>
              <a:rPr lang="en-US" dirty="0"/>
              <a:t>Employees who have greater POS have higher trust toward the organization and management.</a:t>
            </a:r>
            <a:endParaRPr lang="en-CA" altLang="en-US" dirty="0"/>
          </a:p>
          <a:p>
            <a:r>
              <a:rPr lang="en-CA" altLang="en-US" dirty="0"/>
              <a:t>POS has a number of positive consequences for employees and organizations such as higher job satisfaction, organizational commitment, and job performance and lower absenteeism and turnover.</a:t>
            </a:r>
          </a:p>
          <a:p>
            <a:r>
              <a:rPr lang="en-CA" altLang="en-US" dirty="0"/>
              <a:t>Employees with higher POS have a more positive mood at work and are more involved in their job and less likely to experience stress and strain symptoms.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Perceived Organizational Support</a:t>
            </a:r>
            <a:r>
              <a:rPr lang="en-CA" altLang="en-US" sz="2000" dirty="0"/>
              <a:t> </a:t>
            </a:r>
            <a:r>
              <a:rPr lang="en-CA" altLang="en-US" sz="2000" b="0" dirty="0"/>
              <a:t>(3 of 5)</a:t>
            </a:r>
            <a:endParaRPr lang="en-US" dirty="0"/>
          </a:p>
        </p:txBody>
      </p:sp>
      <p:sp>
        <p:nvSpPr>
          <p:cNvPr id="3" name="Content Placeholder 2"/>
          <p:cNvSpPr>
            <a:spLocks noGrp="1"/>
          </p:cNvSpPr>
          <p:nvPr>
            <p:ph idx="1"/>
          </p:nvPr>
        </p:nvSpPr>
        <p:spPr/>
        <p:txBody>
          <a:bodyPr/>
          <a:lstStyle/>
          <a:p>
            <a:r>
              <a:rPr lang="en-CA" altLang="en-US" u="sng" dirty="0"/>
              <a:t>Factors that contribute to POS include</a:t>
            </a:r>
            <a:r>
              <a:rPr lang="en-CA" altLang="en-US" dirty="0"/>
              <a:t>:</a:t>
            </a:r>
          </a:p>
          <a:p>
            <a:pPr lvl="1"/>
            <a:r>
              <a:rPr lang="en-CA" altLang="en-US" dirty="0"/>
              <a:t>Favourable treatment, support, and concern for one’s well-being from supervisors or what is known as </a:t>
            </a:r>
            <a:r>
              <a:rPr lang="en-CA" altLang="en-US" i="1" dirty="0"/>
              <a:t>perceived supervisor support </a:t>
            </a:r>
            <a:r>
              <a:rPr lang="en-CA" altLang="en-US" dirty="0"/>
              <a:t>(PSS).</a:t>
            </a:r>
          </a:p>
          <a:p>
            <a:pPr lvl="1"/>
            <a:r>
              <a:rPr lang="en-CA" altLang="en-US" dirty="0"/>
              <a:t>Fair organizational procedures.</a:t>
            </a:r>
          </a:p>
          <a:p>
            <a:pPr lvl="1"/>
            <a:r>
              <a:rPr lang="en-CA" altLang="en-US" dirty="0"/>
              <a:t>Favourable rewards and job conditions.</a:t>
            </a:r>
          </a:p>
          <a:p>
            <a:pPr lvl="1"/>
            <a:r>
              <a:rPr lang="en-CA" altLang="en-US" dirty="0"/>
              <a:t>Job enrichment.</a:t>
            </a:r>
          </a:p>
          <a:p>
            <a:pPr lvl="1"/>
            <a:r>
              <a:rPr lang="en-US" dirty="0"/>
              <a:t>Human resource practices such as developmental opportunities and flexible work schedules. </a:t>
            </a:r>
            <a:endParaRPr lang="en-CA" altLang="en-US" dirty="0"/>
          </a:p>
          <a:p>
            <a:pPr marL="0" indent="0">
              <a:buNone/>
            </a:pPr>
            <a:endParaRPr lang="en-US" dirty="0"/>
          </a:p>
        </p:txBody>
      </p:sp>
    </p:spTree>
    <p:extLst>
      <p:ext uri="{BB962C8B-B14F-4D97-AF65-F5344CB8AC3E}">
        <p14:creationId xmlns:p14="http://schemas.microsoft.com/office/powerpoint/2010/main" val="29801517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Predictors and Consequences of POS</a:t>
            </a:r>
            <a:endParaRPr lang="en-US" dirty="0"/>
          </a:p>
        </p:txBody>
      </p:sp>
      <p:pic>
        <p:nvPicPr>
          <p:cNvPr id="5" name="Content Placeholder 4" descr="The predictors are as follows: supervisor support, fairness, organizational rewards, job conditions, job enrichment, and human resource practices. These flow to P O S, which flows to the consequences, which are as follows: trust, job satisfaction, organizational commitment, positive mood, performance, reduced stress, and reduced turnover and absenteeism. "/>
          <p:cNvPicPr>
            <a:picLocks noGrp="1" noChangeAspect="1"/>
          </p:cNvPicPr>
          <p:nvPr>
            <p:ph idx="1"/>
          </p:nvPr>
        </p:nvPicPr>
        <p:blipFill rotWithShape="1">
          <a:blip r:embed="rId2">
            <a:extLst>
              <a:ext uri="{28A0092B-C50C-407E-A947-70E740481C1C}">
                <a14:useLocalDpi xmlns:a14="http://schemas.microsoft.com/office/drawing/2010/main" val="0"/>
              </a:ext>
            </a:extLst>
          </a:blip>
          <a:srcRect l="21094"/>
          <a:stretch/>
        </p:blipFill>
        <p:spPr>
          <a:xfrm>
            <a:off x="1622754" y="1524000"/>
            <a:ext cx="5898492" cy="4724400"/>
          </a:xfrm>
        </p:spPr>
      </p:pic>
    </p:spTree>
    <p:extLst>
      <p:ext uri="{BB962C8B-B14F-4D97-AF65-F5344CB8AC3E}">
        <p14:creationId xmlns:p14="http://schemas.microsoft.com/office/powerpoint/2010/main" val="29801517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Perceived Organizational Support</a:t>
            </a:r>
            <a:r>
              <a:rPr lang="en-CA" altLang="en-US" sz="2000" dirty="0"/>
              <a:t> </a:t>
            </a:r>
            <a:r>
              <a:rPr lang="en-CA" altLang="en-US" sz="2000" b="0" dirty="0"/>
              <a:t>(4 of 5)</a:t>
            </a:r>
            <a:endParaRPr lang="en-US" dirty="0"/>
          </a:p>
        </p:txBody>
      </p:sp>
      <p:sp>
        <p:nvSpPr>
          <p:cNvPr id="3" name="Content Placeholder 2"/>
          <p:cNvSpPr>
            <a:spLocks noGrp="1"/>
          </p:cNvSpPr>
          <p:nvPr>
            <p:ph idx="1"/>
          </p:nvPr>
        </p:nvSpPr>
        <p:spPr/>
        <p:txBody>
          <a:bodyPr/>
          <a:lstStyle/>
          <a:p>
            <a:r>
              <a:rPr lang="en-CA" altLang="en-US" i="1" dirty="0"/>
              <a:t>What can organizations do to improve employee POS?</a:t>
            </a:r>
          </a:p>
          <a:p>
            <a:r>
              <a:rPr lang="en-CA" altLang="en-US" dirty="0"/>
              <a:t>Supportive human resource practices that demonstrate an investment in employees and recognition of employee contributions are most likely to lead to the development of greater POS.</a:t>
            </a:r>
          </a:p>
          <a:p>
            <a:pPr marL="0" indent="0">
              <a:buNone/>
            </a:pPr>
            <a:endParaRPr lang="en-US" dirty="0"/>
          </a:p>
        </p:txBody>
      </p:sp>
    </p:spTree>
    <p:extLst>
      <p:ext uri="{BB962C8B-B14F-4D97-AF65-F5344CB8AC3E}">
        <p14:creationId xmlns:p14="http://schemas.microsoft.com/office/powerpoint/2010/main" val="29801517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Perceived Organizational Support</a:t>
            </a:r>
            <a:r>
              <a:rPr lang="en-CA" altLang="en-US" sz="2000" dirty="0"/>
              <a:t> </a:t>
            </a:r>
            <a:r>
              <a:rPr lang="en-CA" altLang="en-US" sz="2000" b="0" dirty="0"/>
              <a:t>(5 of 5)</a:t>
            </a:r>
            <a:endParaRPr lang="en-US" dirty="0"/>
          </a:p>
        </p:txBody>
      </p:sp>
      <p:sp>
        <p:nvSpPr>
          <p:cNvPr id="3" name="Content Placeholder 2"/>
          <p:cNvSpPr>
            <a:spLocks noGrp="1"/>
          </p:cNvSpPr>
          <p:nvPr>
            <p:ph idx="1"/>
          </p:nvPr>
        </p:nvSpPr>
        <p:spPr/>
        <p:txBody>
          <a:bodyPr/>
          <a:lstStyle/>
          <a:p>
            <a:r>
              <a:rPr lang="en-CA" altLang="en-US" dirty="0"/>
              <a:t>Supportive human resources practices include:</a:t>
            </a:r>
          </a:p>
          <a:p>
            <a:pPr lvl="1"/>
            <a:r>
              <a:rPr lang="en-CA" altLang="en-US" dirty="0"/>
              <a:t>Participation in decision making.</a:t>
            </a:r>
          </a:p>
          <a:p>
            <a:pPr lvl="1"/>
            <a:r>
              <a:rPr lang="en-CA" altLang="en-US" dirty="0"/>
              <a:t>Opportunities for growth and development.</a:t>
            </a:r>
          </a:p>
          <a:p>
            <a:pPr lvl="1"/>
            <a:r>
              <a:rPr lang="en-CA" altLang="en-US" dirty="0"/>
              <a:t>Fair reward and recognition system.</a:t>
            </a:r>
          </a:p>
          <a:p>
            <a:pPr lvl="1"/>
            <a:r>
              <a:rPr lang="en-CA" altLang="en-US" dirty="0"/>
              <a:t>Equality and diversity programs.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Person Perception in Human Resources Management</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Perceptions play an important role in human resources and can influence who gets hired and how employees are evaluated once they are hired.</a:t>
            </a:r>
          </a:p>
          <a:p>
            <a:r>
              <a:rPr lang="en-CA" altLang="en-US" dirty="0"/>
              <a:t>Job applicants form perceptions during the recruitment and selection process, and their perceptions influence their attraction to an organization and whether or not they decide to accept a job offer.</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Person Perception in Human Resources Management</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Perceptions play an important role in three areas of human resources:</a:t>
            </a:r>
          </a:p>
          <a:p>
            <a:pPr lvl="1"/>
            <a:r>
              <a:rPr lang="en-CA" altLang="en-US" dirty="0"/>
              <a:t>Recruitment and selection</a:t>
            </a:r>
          </a:p>
          <a:p>
            <a:pPr lvl="1"/>
            <a:r>
              <a:rPr lang="en-CA" altLang="en-US" dirty="0"/>
              <a:t>Employment interview</a:t>
            </a:r>
          </a:p>
          <a:p>
            <a:pPr lvl="1"/>
            <a:r>
              <a:rPr lang="en-CA" altLang="en-US" dirty="0"/>
              <a:t>Performance appraisal</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534400" cy="1097280"/>
          </a:xfrm>
        </p:spPr>
        <p:txBody>
          <a:bodyPr/>
          <a:lstStyle/>
          <a:p>
            <a:r>
              <a:rPr lang="en-CA" altLang="en-US" dirty="0"/>
              <a:t>Perceptions of Recruitment and Selection</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dirty="0"/>
              <a:t>How job applicants are treated during the recruitment and selection process </a:t>
            </a:r>
            <a:r>
              <a:rPr lang="en-US" dirty="0"/>
              <a:t>and their reactions to selection procedures </a:t>
            </a:r>
            <a:r>
              <a:rPr lang="en-CA" altLang="en-US" dirty="0"/>
              <a:t>influences their perceptions toward the organization and their likelihood of accepting a job offer.</a:t>
            </a:r>
          </a:p>
          <a:p>
            <a:r>
              <a:rPr lang="en-CA" altLang="en-US" dirty="0"/>
              <a:t>Job applicants also form perceptions toward organizations based on the selection tests they are required to complete.</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Signalling Theory</a:t>
            </a:r>
            <a:endParaRPr lang="en-US" dirty="0"/>
          </a:p>
        </p:txBody>
      </p:sp>
      <p:sp>
        <p:nvSpPr>
          <p:cNvPr id="3" name="Content Placeholder 2"/>
          <p:cNvSpPr>
            <a:spLocks noGrp="1"/>
          </p:cNvSpPr>
          <p:nvPr>
            <p:ph idx="1"/>
          </p:nvPr>
        </p:nvSpPr>
        <p:spPr/>
        <p:txBody>
          <a:bodyPr/>
          <a:lstStyle/>
          <a:p>
            <a:r>
              <a:rPr lang="en-CA" altLang="en-US" dirty="0"/>
              <a:t>According to </a:t>
            </a:r>
            <a:r>
              <a:rPr lang="en-CA" altLang="en-US" i="1" dirty="0"/>
              <a:t>signalling theory</a:t>
            </a:r>
            <a:r>
              <a:rPr lang="en-CA" altLang="en-US" dirty="0"/>
              <a:t>, job applicants have incomplete information about jobs and organizations so they interpret their recruitment and selection experiences as cues or signals about unknown characteristics of an organization and what it will be like to work in an organization.</a:t>
            </a:r>
          </a:p>
          <a:p>
            <a:r>
              <a:rPr lang="en-CA" altLang="en-US" dirty="0"/>
              <a:t>Job applicants’ perceptions can influence the likelihood of remaining in the selection process and accepting a job offer.</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534400" cy="1097280"/>
          </a:xfrm>
        </p:spPr>
        <p:txBody>
          <a:bodyPr/>
          <a:lstStyle/>
          <a:p>
            <a:r>
              <a:rPr lang="en-CA" altLang="en-US" dirty="0"/>
              <a:t>Perceptions of Recruitment and Selection</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altLang="en-US" dirty="0"/>
              <a:t>Job applicants form more positive perceptions of the selection process when selection procedures are perceived to be fair.</a:t>
            </a:r>
          </a:p>
          <a:p>
            <a:r>
              <a:rPr lang="en-CA" altLang="en-US" dirty="0"/>
              <a:t>Applicants who have more positive perceptions of selection fairness are more likely to view the organization as attractive and to have stronger intentions to accept a job offer, and to recommend the job and organization to others.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534400" cy="1097280"/>
          </a:xfrm>
        </p:spPr>
        <p:txBody>
          <a:bodyPr/>
          <a:lstStyle/>
          <a:p>
            <a:r>
              <a:rPr lang="en-CA" altLang="en-US" dirty="0"/>
              <a:t>Perceptions of Recruitment and Selection</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US" dirty="0"/>
              <a:t>Applicant reactions can also influence performance on selection tests. </a:t>
            </a:r>
            <a:endParaRPr lang="en-CA" altLang="en-US" dirty="0"/>
          </a:p>
          <a:p>
            <a:r>
              <a:rPr lang="en-CA" altLang="en-US" dirty="0"/>
              <a:t>Employment interviews and work samples are perceived more favourably than cognitive ability tests which are perceived more favourably than personality tests and honesty tests.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Perceptions in the Employment Interview</a:t>
            </a:r>
            <a:endParaRPr lang="en-US" dirty="0"/>
          </a:p>
        </p:txBody>
      </p:sp>
      <p:sp>
        <p:nvSpPr>
          <p:cNvPr id="3" name="Content Placeholder 2"/>
          <p:cNvSpPr>
            <a:spLocks noGrp="1"/>
          </p:cNvSpPr>
          <p:nvPr>
            <p:ph idx="1"/>
          </p:nvPr>
        </p:nvSpPr>
        <p:spPr/>
        <p:txBody>
          <a:bodyPr/>
          <a:lstStyle/>
          <a:p>
            <a:r>
              <a:rPr lang="en-CA" altLang="en-US" dirty="0"/>
              <a:t>The employment interview is one of the most common organizational selection devices.</a:t>
            </a:r>
          </a:p>
          <a:p>
            <a:r>
              <a:rPr lang="en-CA" altLang="en-US" dirty="0"/>
              <a:t>The interview is a valid selection device although it is far from perfectly accurate, especially when it is unstructured.</a:t>
            </a:r>
          </a:p>
          <a:p>
            <a:r>
              <a:rPr lang="en-CA" altLang="en-US" dirty="0"/>
              <a:t>Validity improves when the interview is structured.</a:t>
            </a:r>
          </a:p>
          <a:p>
            <a:r>
              <a:rPr lang="en-CA" altLang="en-US" i="1" dirty="0"/>
              <a:t>What factors threaten the validity of the interview?</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Factors that Threaten Interview Validity</a:t>
            </a:r>
            <a:endParaRPr lang="en-US" dirty="0"/>
          </a:p>
        </p:txBody>
      </p:sp>
      <p:sp>
        <p:nvSpPr>
          <p:cNvPr id="3" name="Content Placeholder 2"/>
          <p:cNvSpPr>
            <a:spLocks noGrp="1"/>
          </p:cNvSpPr>
          <p:nvPr>
            <p:ph idx="1"/>
          </p:nvPr>
        </p:nvSpPr>
        <p:spPr/>
        <p:txBody>
          <a:bodyPr/>
          <a:lstStyle/>
          <a:p>
            <a:r>
              <a:rPr lang="en-CA" altLang="en-US" dirty="0"/>
              <a:t>Applicants are motivated to present a favourable impression of themselves.</a:t>
            </a:r>
          </a:p>
          <a:p>
            <a:r>
              <a:rPr lang="en-CA" altLang="en-US" dirty="0"/>
              <a:t>Interviewers compare applicants to a stereotype of the ideal applicant.</a:t>
            </a:r>
          </a:p>
          <a:p>
            <a:r>
              <a:rPr lang="en-CA" altLang="en-US" dirty="0"/>
              <a:t>Interviewers have a tendency to exhibit primacy reactions.</a:t>
            </a:r>
          </a:p>
          <a:p>
            <a:r>
              <a:rPr lang="en-CA" altLang="en-US" dirty="0"/>
              <a:t>Interviewers give less importance to positive information about the applicant so negative information has undue impact on the decision.</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Contrast Effects</a:t>
            </a:r>
            <a:endParaRPr lang="en-US" dirty="0"/>
          </a:p>
        </p:txBody>
      </p:sp>
      <p:sp>
        <p:nvSpPr>
          <p:cNvPr id="3" name="Content Placeholder 2"/>
          <p:cNvSpPr>
            <a:spLocks noGrp="1"/>
          </p:cNvSpPr>
          <p:nvPr>
            <p:ph idx="1"/>
          </p:nvPr>
        </p:nvSpPr>
        <p:spPr/>
        <p:txBody>
          <a:bodyPr/>
          <a:lstStyle/>
          <a:p>
            <a:r>
              <a:rPr lang="en-CA" altLang="en-US" dirty="0"/>
              <a:t>Previously interviewed job applicants affect an interviewer’s perception of a current applicant, leading to an exaggeration of differences between applicants.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Two Examples of Contrast Effects</a:t>
            </a:r>
            <a:endParaRPr lang="en-US" dirty="0"/>
          </a:p>
        </p:txBody>
      </p:sp>
      <p:pic>
        <p:nvPicPr>
          <p:cNvPr id="4" name="Content Placeholder 3" descr="In the first example, the first 3 candidates are rated excellent. The fourth candidate is actually moderate, but is perceived as poor. In the second example, the first 3 candidates are poor. The fourth candidate is actually moderate, but perceived as excellent."/>
          <p:cNvPicPr>
            <a:picLocks noGrp="1" noChangeAspect="1"/>
          </p:cNvPicPr>
          <p:nvPr>
            <p:ph idx="1"/>
          </p:nvPr>
        </p:nvPicPr>
        <p:blipFill rotWithShape="1">
          <a:blip r:embed="rId2">
            <a:extLst>
              <a:ext uri="{28A0092B-C50C-407E-A947-70E740481C1C}">
                <a14:useLocalDpi xmlns:a14="http://schemas.microsoft.com/office/drawing/2010/main" val="0"/>
              </a:ext>
            </a:extLst>
          </a:blip>
          <a:srcRect l="21250"/>
          <a:stretch/>
        </p:blipFill>
        <p:spPr>
          <a:xfrm>
            <a:off x="762000" y="2286000"/>
            <a:ext cx="7602028" cy="3581400"/>
          </a:xfrm>
        </p:spPr>
      </p:pic>
    </p:spTree>
    <p:extLst>
      <p:ext uri="{BB962C8B-B14F-4D97-AF65-F5344CB8AC3E}">
        <p14:creationId xmlns:p14="http://schemas.microsoft.com/office/powerpoint/2010/main" val="298015171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Structured Employment Interviews</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dirty="0"/>
              <a:t>Validity improves when the interview is structured.</a:t>
            </a:r>
          </a:p>
          <a:p>
            <a:r>
              <a:rPr lang="en-CA" altLang="en-US" i="1" dirty="0"/>
              <a:t>What is a structured interview?</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Structured Employment Interviews</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altLang="en-US" dirty="0"/>
              <a:t>Interview structure involves four dimensions:</a:t>
            </a:r>
          </a:p>
          <a:p>
            <a:pPr lvl="1"/>
            <a:r>
              <a:rPr lang="en-CA" altLang="en-US" dirty="0"/>
              <a:t>Evaluation standardization</a:t>
            </a:r>
          </a:p>
          <a:p>
            <a:pPr lvl="1"/>
            <a:r>
              <a:rPr lang="en-CA" altLang="en-US" dirty="0"/>
              <a:t>Question sophistication</a:t>
            </a:r>
          </a:p>
          <a:p>
            <a:pPr lvl="1"/>
            <a:r>
              <a:rPr lang="en-CA" altLang="en-US" dirty="0"/>
              <a:t>Question consistency</a:t>
            </a:r>
          </a:p>
          <a:p>
            <a:pPr lvl="1"/>
            <a:r>
              <a:rPr lang="en-CA" altLang="en-US" dirty="0"/>
              <a:t>Rapport building</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Structured Employment Interviews</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dirty="0"/>
              <a:t>Interviews are more likely to be structured when the interviewer has had formal interview training and the focus of the interview is on selection rather than recruitment.</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Perceptions and the Performance Appraisal</a:t>
            </a:r>
            <a:endParaRPr lang="en-US" dirty="0"/>
          </a:p>
        </p:txBody>
      </p:sp>
      <p:sp>
        <p:nvSpPr>
          <p:cNvPr id="3" name="Content Placeholder 2"/>
          <p:cNvSpPr>
            <a:spLocks noGrp="1"/>
          </p:cNvSpPr>
          <p:nvPr>
            <p:ph idx="1"/>
          </p:nvPr>
        </p:nvSpPr>
        <p:spPr/>
        <p:txBody>
          <a:bodyPr/>
          <a:lstStyle/>
          <a:p>
            <a:r>
              <a:rPr lang="en-CA" altLang="en-US" dirty="0"/>
              <a:t>Once a person is hired, further perceptual tasks confront organization members.</a:t>
            </a:r>
          </a:p>
          <a:p>
            <a:r>
              <a:rPr lang="en-CA" altLang="en-US" dirty="0"/>
              <a:t>An index of a person’s job performance is required for decisions regarding pay raises, promotions, transfers, and training needs.</a:t>
            </a:r>
          </a:p>
          <a:p>
            <a:r>
              <a:rPr lang="en-CA" altLang="en-US" dirty="0"/>
              <a:t>Employees with late start times receive lower job performance ratings from their supervisors due to a negative stereotype in which </a:t>
            </a:r>
            <a:r>
              <a:rPr lang="en-US" dirty="0"/>
              <a:t>employees with late start times are perceived as less conscientious – this is known as a </a:t>
            </a:r>
            <a:r>
              <a:rPr lang="en-US" i="1" dirty="0"/>
              <a:t>morning bias.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Objective and Subjective Measures</a:t>
            </a:r>
            <a:endParaRPr lang="en-US" dirty="0"/>
          </a:p>
        </p:txBody>
      </p:sp>
      <p:sp>
        <p:nvSpPr>
          <p:cNvPr id="3" name="Content Placeholder 2"/>
          <p:cNvSpPr>
            <a:spLocks noGrp="1"/>
          </p:cNvSpPr>
          <p:nvPr>
            <p:ph idx="1"/>
          </p:nvPr>
        </p:nvSpPr>
        <p:spPr/>
        <p:txBody>
          <a:bodyPr/>
          <a:lstStyle/>
          <a:p>
            <a:r>
              <a:rPr lang="en-CA" altLang="en-US" dirty="0"/>
              <a:t>It is possible to find objective measures of performance for some jobs.</a:t>
            </a:r>
          </a:p>
          <a:p>
            <a:r>
              <a:rPr lang="en-CA" altLang="en-US" dirty="0"/>
              <a:t>However, as we move up the organizational hierarchy, it becomes more difficult to find objective indicators of performance.</a:t>
            </a:r>
          </a:p>
          <a:p>
            <a:r>
              <a:rPr lang="en-CA" altLang="en-US" dirty="0"/>
              <a:t>Organizations often rely on subjective measures of employees’ performance provided by managers.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Subjective Measures of Performance</a:t>
            </a:r>
            <a:endParaRPr lang="en-US" dirty="0"/>
          </a:p>
        </p:txBody>
      </p:sp>
      <p:sp>
        <p:nvSpPr>
          <p:cNvPr id="3" name="Content Placeholder 2"/>
          <p:cNvSpPr>
            <a:spLocks noGrp="1"/>
          </p:cNvSpPr>
          <p:nvPr>
            <p:ph idx="1"/>
          </p:nvPr>
        </p:nvSpPr>
        <p:spPr/>
        <p:txBody>
          <a:bodyPr/>
          <a:lstStyle/>
          <a:p>
            <a:r>
              <a:rPr lang="en-CA" altLang="en-US" dirty="0"/>
              <a:t>Managers are confronted by a number of perceptual roadblocks.</a:t>
            </a:r>
          </a:p>
          <a:p>
            <a:r>
              <a:rPr lang="en-CA" altLang="en-US" dirty="0"/>
              <a:t>Managers might not be in a position to observe many instances of effective and ineffective performance.</a:t>
            </a:r>
          </a:p>
          <a:p>
            <a:r>
              <a:rPr lang="en-CA" altLang="en-US" dirty="0"/>
              <a:t>As a result, the target is frequently ambiguous.</a:t>
            </a:r>
          </a:p>
          <a:p>
            <a:r>
              <a:rPr lang="en-CA" altLang="en-US" dirty="0"/>
              <a:t>Employees often alter their behaviour so that they look good when their manager is around.</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Perceptual Biases in Subjective Performance Appraisals</a:t>
            </a:r>
            <a:endParaRPr lang="en-US" dirty="0"/>
          </a:p>
        </p:txBody>
      </p:sp>
      <p:sp>
        <p:nvSpPr>
          <p:cNvPr id="3" name="Content Placeholder 2"/>
          <p:cNvSpPr>
            <a:spLocks noGrp="1"/>
          </p:cNvSpPr>
          <p:nvPr>
            <p:ph idx="1"/>
          </p:nvPr>
        </p:nvSpPr>
        <p:spPr/>
        <p:txBody>
          <a:bodyPr/>
          <a:lstStyle/>
          <a:p>
            <a:r>
              <a:rPr lang="en-CA" altLang="en-US" dirty="0"/>
              <a:t>A subjective performance appraisal is susceptible to some of the perceptual biases discussed earlier:</a:t>
            </a:r>
          </a:p>
          <a:p>
            <a:pPr lvl="1"/>
            <a:r>
              <a:rPr lang="en-CA" altLang="en-US" dirty="0"/>
              <a:t>Primacy </a:t>
            </a:r>
          </a:p>
          <a:p>
            <a:pPr lvl="1"/>
            <a:r>
              <a:rPr lang="en-CA" altLang="en-US" dirty="0" err="1"/>
              <a:t>Recency</a:t>
            </a:r>
            <a:endParaRPr lang="en-CA" altLang="en-US" dirty="0"/>
          </a:p>
          <a:p>
            <a:pPr lvl="1"/>
            <a:r>
              <a:rPr lang="en-CA" altLang="en-US" dirty="0"/>
              <a:t>Stereotypes</a:t>
            </a:r>
          </a:p>
          <a:p>
            <a:r>
              <a:rPr lang="en-CA" altLang="en-US" dirty="0"/>
              <a:t>A number of other perceptual tendencies occur in performance evaluations that are known as </a:t>
            </a:r>
            <a:r>
              <a:rPr lang="en-CA" altLang="en-US" dirty="0" err="1"/>
              <a:t>rater</a:t>
            </a:r>
            <a:r>
              <a:rPr lang="en-CA" altLang="en-US" dirty="0"/>
              <a:t> errors.</a:t>
            </a:r>
          </a:p>
        </p:txBody>
      </p:sp>
    </p:spTree>
    <p:extLst>
      <p:ext uri="{BB962C8B-B14F-4D97-AF65-F5344CB8AC3E}">
        <p14:creationId xmlns:p14="http://schemas.microsoft.com/office/powerpoint/2010/main" val="298015171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err="1"/>
              <a:t>Rater</a:t>
            </a:r>
            <a:r>
              <a:rPr lang="en-CA" altLang="en-US" dirty="0"/>
              <a:t> Errors</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err="1"/>
              <a:t>Rater</a:t>
            </a:r>
            <a:r>
              <a:rPr lang="en-CA" altLang="en-US" dirty="0"/>
              <a:t> errors in performance evaluation include the following:</a:t>
            </a:r>
          </a:p>
          <a:p>
            <a:pPr lvl="1"/>
            <a:r>
              <a:rPr lang="en-CA" altLang="en-US" dirty="0"/>
              <a:t>Leniency</a:t>
            </a:r>
          </a:p>
          <a:p>
            <a:pPr lvl="1"/>
            <a:r>
              <a:rPr lang="en-CA" altLang="en-US" dirty="0"/>
              <a:t>Harshness</a:t>
            </a:r>
          </a:p>
          <a:p>
            <a:pPr lvl="1"/>
            <a:r>
              <a:rPr lang="en-CA" altLang="en-US" dirty="0"/>
              <a:t>Central tendency</a:t>
            </a:r>
          </a:p>
          <a:p>
            <a:pPr lvl="1"/>
            <a:r>
              <a:rPr lang="en-CA" altLang="en-US" dirty="0"/>
              <a:t>Halo effect</a:t>
            </a:r>
          </a:p>
          <a:p>
            <a:pPr lvl="1"/>
            <a:r>
              <a:rPr lang="en-CA" altLang="en-US" dirty="0"/>
              <a:t>Similar-to-me effect</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Leniency</a:t>
            </a:r>
            <a:endParaRPr lang="en-US" dirty="0"/>
          </a:p>
        </p:txBody>
      </p:sp>
      <p:sp>
        <p:nvSpPr>
          <p:cNvPr id="3" name="Content Placeholder 2"/>
          <p:cNvSpPr>
            <a:spLocks noGrp="1"/>
          </p:cNvSpPr>
          <p:nvPr>
            <p:ph idx="1"/>
          </p:nvPr>
        </p:nvSpPr>
        <p:spPr/>
        <p:txBody>
          <a:bodyPr/>
          <a:lstStyle/>
          <a:p>
            <a:r>
              <a:rPr lang="en-CA" altLang="en-US" dirty="0"/>
              <a:t>The tendency to perceive the job performance of </a:t>
            </a:r>
            <a:r>
              <a:rPr lang="en-CA" altLang="en-US" dirty="0" err="1"/>
              <a:t>ratees</a:t>
            </a:r>
            <a:r>
              <a:rPr lang="en-CA" altLang="en-US" dirty="0"/>
              <a:t> as especially good.</a:t>
            </a:r>
          </a:p>
          <a:p>
            <a:r>
              <a:rPr lang="en-CA" altLang="en-US" dirty="0"/>
              <a:t>Lenient </a:t>
            </a:r>
            <a:r>
              <a:rPr lang="en-CA" altLang="en-US" dirty="0" err="1"/>
              <a:t>raters</a:t>
            </a:r>
            <a:r>
              <a:rPr lang="en-CA" altLang="en-US" dirty="0"/>
              <a:t> tend to give “good” ratings.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Harshness</a:t>
            </a:r>
            <a:endParaRPr lang="en-US" dirty="0"/>
          </a:p>
        </p:txBody>
      </p:sp>
      <p:sp>
        <p:nvSpPr>
          <p:cNvPr id="3" name="Content Placeholder 2"/>
          <p:cNvSpPr>
            <a:spLocks noGrp="1"/>
          </p:cNvSpPr>
          <p:nvPr>
            <p:ph idx="1"/>
          </p:nvPr>
        </p:nvSpPr>
        <p:spPr/>
        <p:txBody>
          <a:bodyPr/>
          <a:lstStyle/>
          <a:p>
            <a:r>
              <a:rPr lang="en-CA" altLang="en-US" dirty="0"/>
              <a:t>The tendency to perceive the job performance of </a:t>
            </a:r>
            <a:r>
              <a:rPr lang="en-CA" altLang="en-US" dirty="0" err="1"/>
              <a:t>ratees</a:t>
            </a:r>
            <a:r>
              <a:rPr lang="en-CA" altLang="en-US" dirty="0"/>
              <a:t> as especially ineffective.</a:t>
            </a:r>
          </a:p>
          <a:p>
            <a:r>
              <a:rPr lang="en-CA" altLang="en-US" dirty="0"/>
              <a:t>Harsh </a:t>
            </a:r>
            <a:r>
              <a:rPr lang="en-CA" altLang="en-US" dirty="0" err="1"/>
              <a:t>raters</a:t>
            </a:r>
            <a:r>
              <a:rPr lang="en-CA" altLang="en-US" dirty="0"/>
              <a:t> tend to give “bad” ratings.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Central Tendency</a:t>
            </a:r>
            <a:endParaRPr lang="en-US" dirty="0"/>
          </a:p>
        </p:txBody>
      </p:sp>
      <p:sp>
        <p:nvSpPr>
          <p:cNvPr id="3" name="Content Placeholder 2"/>
          <p:cNvSpPr>
            <a:spLocks noGrp="1"/>
          </p:cNvSpPr>
          <p:nvPr>
            <p:ph idx="1"/>
          </p:nvPr>
        </p:nvSpPr>
        <p:spPr/>
        <p:txBody>
          <a:bodyPr/>
          <a:lstStyle/>
          <a:p>
            <a:r>
              <a:rPr lang="en-CA" altLang="en-US" dirty="0"/>
              <a:t>The tendency to assign most </a:t>
            </a:r>
            <a:r>
              <a:rPr lang="en-CA" altLang="en-US" dirty="0" err="1"/>
              <a:t>ratees</a:t>
            </a:r>
            <a:r>
              <a:rPr lang="en-CA" altLang="en-US" dirty="0"/>
              <a:t> to middle-range job performance categories.</a:t>
            </a:r>
          </a:p>
          <a:p>
            <a:r>
              <a:rPr lang="en-CA" altLang="en-US" dirty="0"/>
              <a:t>The extremes of the rating categories are not used.</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Leniency, Harshness, and Central Tendency </a:t>
            </a:r>
            <a:r>
              <a:rPr lang="en-CA" altLang="en-US" dirty="0" err="1"/>
              <a:t>Rater</a:t>
            </a:r>
            <a:r>
              <a:rPr lang="en-CA" altLang="en-US" dirty="0"/>
              <a:t> Errors</a:t>
            </a:r>
            <a:endParaRPr lang="en-US" dirty="0"/>
          </a:p>
        </p:txBody>
      </p:sp>
      <p:pic>
        <p:nvPicPr>
          <p:cNvPr id="4" name="Content Placeholder 3" descr="The graph shows performance by number of employees. The true performance curve is a gentle bell curve. The central tendency curve is a steep bell curve. The harshness curve peaks near the y axis and then slopes down toward the x axis. The leniency curve slopes up away from the x axis and peaks after the vertex of the true performance curve."/>
          <p:cNvPicPr>
            <a:picLocks noGrp="1" noChangeAspect="1"/>
          </p:cNvPicPr>
          <p:nvPr>
            <p:ph idx="1"/>
          </p:nvPr>
        </p:nvPicPr>
        <p:blipFill rotWithShape="1">
          <a:blip r:embed="rId2">
            <a:extLst>
              <a:ext uri="{28A0092B-C50C-407E-A947-70E740481C1C}">
                <a14:useLocalDpi xmlns:a14="http://schemas.microsoft.com/office/drawing/2010/main" val="0"/>
              </a:ext>
            </a:extLst>
          </a:blip>
          <a:srcRect l="21406"/>
          <a:stretch/>
        </p:blipFill>
        <p:spPr>
          <a:xfrm>
            <a:off x="646152" y="2057400"/>
            <a:ext cx="7851697" cy="3886200"/>
          </a:xfrm>
        </p:spPr>
      </p:pic>
    </p:spTree>
    <p:extLst>
      <p:ext uri="{BB962C8B-B14F-4D97-AF65-F5344CB8AC3E}">
        <p14:creationId xmlns:p14="http://schemas.microsoft.com/office/powerpoint/2010/main" val="29801517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err="1"/>
              <a:t>Rater</a:t>
            </a:r>
            <a:r>
              <a:rPr lang="en-CA" altLang="en-US" dirty="0"/>
              <a:t> Errors</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These rating tendencies are partially a function of the rater’s personal experiences.</a:t>
            </a:r>
          </a:p>
          <a:p>
            <a:r>
              <a:rPr lang="en-CA" altLang="en-US" dirty="0"/>
              <a:t>However, not all instances of leniency, harshness, and central tendency necessarily represent perceptual errors.</a:t>
            </a:r>
          </a:p>
          <a:p>
            <a:r>
              <a:rPr lang="en-CA" altLang="en-US" dirty="0"/>
              <a:t>In some cases, raters intentionally commit these errors.</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Halo Effect</a:t>
            </a:r>
            <a:endParaRPr lang="en-US" dirty="0"/>
          </a:p>
        </p:txBody>
      </p:sp>
      <p:sp>
        <p:nvSpPr>
          <p:cNvPr id="3" name="Content Placeholder 2"/>
          <p:cNvSpPr>
            <a:spLocks noGrp="1"/>
          </p:cNvSpPr>
          <p:nvPr>
            <p:ph idx="1"/>
          </p:nvPr>
        </p:nvSpPr>
        <p:spPr/>
        <p:txBody>
          <a:bodyPr/>
          <a:lstStyle/>
          <a:p>
            <a:r>
              <a:rPr lang="en-CA" altLang="en-US" dirty="0"/>
              <a:t>The rating of an individual on one trait or characteristic tends to colour ratings on other traits or characteristics.</a:t>
            </a:r>
          </a:p>
          <a:p>
            <a:r>
              <a:rPr lang="en-CA" altLang="en-US" dirty="0"/>
              <a:t>The </a:t>
            </a:r>
            <a:r>
              <a:rPr lang="en-CA" altLang="en-US" dirty="0" err="1"/>
              <a:t>rater</a:t>
            </a:r>
            <a:r>
              <a:rPr lang="en-CA" altLang="en-US" dirty="0"/>
              <a:t> fails to perceive differences </a:t>
            </a:r>
            <a:r>
              <a:rPr lang="en-CA" altLang="en-US" i="1" dirty="0"/>
              <a:t>within</a:t>
            </a:r>
            <a:r>
              <a:rPr lang="en-CA" altLang="en-US" dirty="0"/>
              <a:t> </a:t>
            </a:r>
            <a:r>
              <a:rPr lang="en-CA" altLang="en-US" dirty="0" err="1"/>
              <a:t>ratees</a:t>
            </a:r>
            <a:r>
              <a:rPr lang="en-CA" altLang="en-US" dirty="0"/>
              <a:t>.</a:t>
            </a:r>
          </a:p>
          <a:p>
            <a:r>
              <a:rPr lang="en-CA" altLang="en-US" dirty="0"/>
              <a:t>The halo effect tends to be organized around central traits that the </a:t>
            </a:r>
            <a:r>
              <a:rPr lang="en-CA" altLang="en-US" dirty="0" err="1"/>
              <a:t>rater</a:t>
            </a:r>
            <a:r>
              <a:rPr lang="en-CA" altLang="en-US" dirty="0"/>
              <a:t> considers important.</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Similar-to-Me Effect</a:t>
            </a:r>
            <a:endParaRPr lang="en-US" dirty="0"/>
          </a:p>
        </p:txBody>
      </p:sp>
      <p:sp>
        <p:nvSpPr>
          <p:cNvPr id="3" name="Content Placeholder 2"/>
          <p:cNvSpPr>
            <a:spLocks noGrp="1"/>
          </p:cNvSpPr>
          <p:nvPr>
            <p:ph idx="1"/>
          </p:nvPr>
        </p:nvSpPr>
        <p:spPr/>
        <p:txBody>
          <a:bodyPr/>
          <a:lstStyle/>
          <a:p>
            <a:r>
              <a:rPr lang="en-CA" altLang="en-US" dirty="0"/>
              <a:t>The </a:t>
            </a:r>
            <a:r>
              <a:rPr lang="en-CA" altLang="en-US" dirty="0" err="1"/>
              <a:t>rater</a:t>
            </a:r>
            <a:r>
              <a:rPr lang="en-CA" altLang="en-US" dirty="0"/>
              <a:t> gives more favourable evaluations to people who are similar to the </a:t>
            </a:r>
            <a:r>
              <a:rPr lang="en-CA" altLang="en-US" dirty="0" err="1"/>
              <a:t>rater</a:t>
            </a:r>
            <a:r>
              <a:rPr lang="en-CA" altLang="en-US" dirty="0"/>
              <a:t> in terms of background or attitudes.</a:t>
            </a:r>
          </a:p>
          <a:p>
            <a:r>
              <a:rPr lang="en-CA" altLang="en-US" dirty="0"/>
              <a:t>Stems from a tendency to view our own performance, attitudes, and background as “good.”</a:t>
            </a:r>
          </a:p>
          <a:p>
            <a:r>
              <a:rPr lang="en-CA" altLang="en-US" dirty="0"/>
              <a:t>Managers with diverse employees should be especially concerned about this error.</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Techniques for Reducing Perceptual Errors and Biases</a:t>
            </a:r>
            <a:endParaRPr lang="en-US" dirty="0"/>
          </a:p>
        </p:txBody>
      </p:sp>
      <p:sp>
        <p:nvSpPr>
          <p:cNvPr id="3" name="Content Placeholder 2"/>
          <p:cNvSpPr>
            <a:spLocks noGrp="1"/>
          </p:cNvSpPr>
          <p:nvPr>
            <p:ph idx="1"/>
          </p:nvPr>
        </p:nvSpPr>
        <p:spPr/>
        <p:txBody>
          <a:bodyPr/>
          <a:lstStyle/>
          <a:p>
            <a:r>
              <a:rPr lang="en-CA" altLang="en-US" dirty="0"/>
              <a:t>It is difficult to obtain good subjective evaluations of employee performance.</a:t>
            </a:r>
          </a:p>
          <a:p>
            <a:r>
              <a:rPr lang="en-CA" altLang="en-US" dirty="0"/>
              <a:t>Human resources specialists have developed techniques for reducing perceptual errors and biases. Two examples of this are:</a:t>
            </a:r>
          </a:p>
          <a:p>
            <a:pPr lvl="1"/>
            <a:r>
              <a:rPr lang="en-CA" altLang="en-US" dirty="0"/>
              <a:t>Behaviourally anchored rating scale (BARS)</a:t>
            </a:r>
          </a:p>
          <a:p>
            <a:pPr lvl="1"/>
            <a:r>
              <a:rPr lang="en-CA" altLang="en-US" dirty="0"/>
              <a:t>Frame-of-reference (FOR) training</a:t>
            </a:r>
            <a:endParaRPr lang="en-US" dirty="0"/>
          </a:p>
        </p:txBody>
      </p:sp>
    </p:spTree>
    <p:extLst>
      <p:ext uri="{BB962C8B-B14F-4D97-AF65-F5344CB8AC3E}">
        <p14:creationId xmlns:p14="http://schemas.microsoft.com/office/powerpoint/2010/main" val="298015171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Behaviourally Anchored Rating Scale (BARS)</a:t>
            </a:r>
            <a:endParaRPr lang="en-US" dirty="0"/>
          </a:p>
        </p:txBody>
      </p:sp>
      <p:sp>
        <p:nvSpPr>
          <p:cNvPr id="3" name="Content Placeholder 2"/>
          <p:cNvSpPr>
            <a:spLocks noGrp="1"/>
          </p:cNvSpPr>
          <p:nvPr>
            <p:ph idx="1"/>
          </p:nvPr>
        </p:nvSpPr>
        <p:spPr/>
        <p:txBody>
          <a:bodyPr/>
          <a:lstStyle/>
          <a:p>
            <a:r>
              <a:rPr lang="en-CA" altLang="en-US" dirty="0"/>
              <a:t>Rating scales that give very specific behavioural examples of good, average, and poor performance.</a:t>
            </a:r>
          </a:p>
          <a:p>
            <a:r>
              <a:rPr lang="en-CA" altLang="en-US" dirty="0"/>
              <a:t>With such an aid, the </a:t>
            </a:r>
            <a:r>
              <a:rPr lang="en-CA" altLang="en-US" dirty="0" err="1"/>
              <a:t>rater</a:t>
            </a:r>
            <a:r>
              <a:rPr lang="en-CA" altLang="en-US" dirty="0"/>
              <a:t> may be less susceptible to perceptual errors.</a:t>
            </a:r>
          </a:p>
        </p:txBody>
      </p:sp>
    </p:spTree>
    <p:extLst>
      <p:ext uri="{BB962C8B-B14F-4D97-AF65-F5344CB8AC3E}">
        <p14:creationId xmlns:p14="http://schemas.microsoft.com/office/powerpoint/2010/main" val="298015171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BARS for Rating Customer Service</a:t>
            </a:r>
            <a:endParaRPr lang="en-US" dirty="0"/>
          </a:p>
        </p:txBody>
      </p:sp>
      <p:pic>
        <p:nvPicPr>
          <p:cNvPr id="4" name="Content Placeholder 3" descr="The scale, from top to bottom, is as follows:&#10;• Could be expected to exchange a blouse purchased in a distant town and to impress the customer so much that she would buy three dresses and three pairs of shoes.&#10;• Could be expected to smooth things over beautifully with an irate customer who returned a sweater with a hole in it and turn her into a satisfied customer.&#10;• Could be expected to be friendly and tactful and to agree to reline a coat for a customer who wants a new coat because the lining had worn out in “only” two years.&#10;• Could be expected to courteously exchange a pair of gloves that are too small.&#10;• Could be expected to handle the after-Christmas rush of refunds and exchanges in a reasonable manner.&#10;• Could be expected to make a refund for a sweater only if the customer insists.&#10;• Could be expected to be quite abrupt with customers who want to exchange merchandise for a different colour or style.&#10;• Could be expected to tell a customer that a six-week-old order could not be changed even though the merchandise had actually been ordered only two weeks previously.&#10;• Could be expected to tell a customer who tried to return a shirt bought in Hawaii that a store in the States had no use for a Hawaiian shirt.&#10;"/>
          <p:cNvPicPr>
            <a:picLocks noGrp="1" noChangeAspect="1"/>
          </p:cNvPicPr>
          <p:nvPr>
            <p:ph idx="1"/>
          </p:nvPr>
        </p:nvPicPr>
        <p:blipFill rotWithShape="1">
          <a:blip r:embed="rId2">
            <a:extLst>
              <a:ext uri="{28A0092B-C50C-407E-A947-70E740481C1C}">
                <a14:useLocalDpi xmlns:a14="http://schemas.microsoft.com/office/drawing/2010/main" val="0"/>
              </a:ext>
            </a:extLst>
          </a:blip>
          <a:srcRect r="20759"/>
          <a:stretch/>
        </p:blipFill>
        <p:spPr>
          <a:xfrm>
            <a:off x="2438400" y="1600200"/>
            <a:ext cx="4267990" cy="4648200"/>
          </a:xfrm>
        </p:spPr>
      </p:pic>
    </p:spTree>
    <p:extLst>
      <p:ext uri="{BB962C8B-B14F-4D97-AF65-F5344CB8AC3E}">
        <p14:creationId xmlns:p14="http://schemas.microsoft.com/office/powerpoint/2010/main" val="29801517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Frame-of-Reference (FOR) Training</a:t>
            </a:r>
            <a:endParaRPr lang="en-US" dirty="0"/>
          </a:p>
        </p:txBody>
      </p:sp>
      <p:sp>
        <p:nvSpPr>
          <p:cNvPr id="3" name="Content Placeholder 2"/>
          <p:cNvSpPr>
            <a:spLocks noGrp="1"/>
          </p:cNvSpPr>
          <p:nvPr>
            <p:ph idx="1"/>
          </p:nvPr>
        </p:nvSpPr>
        <p:spPr/>
        <p:txBody>
          <a:bodyPr/>
          <a:lstStyle/>
          <a:p>
            <a:r>
              <a:rPr lang="en-CA" altLang="en-US" dirty="0"/>
              <a:t>A training method to improve rating accuracy that involves providing </a:t>
            </a:r>
            <a:r>
              <a:rPr lang="en-CA" altLang="en-US" dirty="0" err="1"/>
              <a:t>raters</a:t>
            </a:r>
            <a:r>
              <a:rPr lang="en-CA" altLang="en-US" dirty="0"/>
              <a:t> with a common frame-of-reference to use when rating individuals.</a:t>
            </a:r>
          </a:p>
          <a:p>
            <a:r>
              <a:rPr lang="en-CA" altLang="en-US" dirty="0"/>
              <a:t>Raters learn what behaviours reflect different levels of performance on each performance dimension and to use the same frame-of-reference when rating all individuals.</a:t>
            </a:r>
          </a:p>
          <a:p>
            <a:r>
              <a:rPr lang="en-US" dirty="0"/>
              <a:t>Research on FOR training has shown that it is an effective method for improving rating accuracy.</a:t>
            </a:r>
            <a:endParaRPr lang="en-CA" altLang="en-US" dirty="0"/>
          </a:p>
        </p:txBody>
      </p:sp>
    </p:spTree>
    <p:extLst>
      <p:ext uri="{BB962C8B-B14F-4D97-AF65-F5344CB8AC3E}">
        <p14:creationId xmlns:p14="http://schemas.microsoft.com/office/powerpoint/2010/main" val="2980151713"/>
      </p:ext>
    </p:extLst>
  </p:cSld>
  <p:clrMapOvr>
    <a:masterClrMapping/>
  </p:clrMapOvr>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8075</TotalTime>
  <Words>5578</Words>
  <Application>Microsoft Office PowerPoint</Application>
  <PresentationFormat>On-screen Show (4:3)</PresentationFormat>
  <Paragraphs>475</Paragraphs>
  <Slides>123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123</vt:i4>
      </vt:variant>
    </vt:vector>
  </HeadingPairs>
  <TitlesOfParts>
    <vt:vector size="128" baseType="lpstr">
      <vt:lpstr>Arial</vt:lpstr>
      <vt:lpstr>Times New Roman</vt:lpstr>
      <vt:lpstr>Verdana</vt:lpstr>
      <vt:lpstr>Wingdings</vt:lpstr>
      <vt:lpstr>508 Lecture</vt:lpstr>
      <vt:lpstr>Organizational Behaviour: Understanding and Managing Life at Work</vt:lpstr>
      <vt:lpstr>Learning Objectives (1 of 2)</vt:lpstr>
      <vt:lpstr>Learning Objectives (2 of 2)</vt:lpstr>
      <vt:lpstr>What Is Perception?</vt:lpstr>
      <vt:lpstr>Components of Perception</vt:lpstr>
      <vt:lpstr>Factors That Influence Perception</vt:lpstr>
      <vt:lpstr>The Perceiver</vt:lpstr>
      <vt:lpstr>Perceptual Defence</vt:lpstr>
      <vt:lpstr>The Target</vt:lpstr>
      <vt:lpstr>The Situation</vt:lpstr>
      <vt:lpstr>Social Identity Theory (1 of 3)</vt:lpstr>
      <vt:lpstr>Social Identity Theory (2 of 3)</vt:lpstr>
      <vt:lpstr>Social Identity Theory (3 of 3)</vt:lpstr>
      <vt:lpstr>Bruner’s Model of the Perceptual Process (1 of 2)</vt:lpstr>
      <vt:lpstr>Bruner’s Model of the Perceptual Process (2 of 2)</vt:lpstr>
      <vt:lpstr>Bruner’s Model of the Perceptual Process: An Example</vt:lpstr>
      <vt:lpstr>Characteristics of the Perceptual Process</vt:lpstr>
      <vt:lpstr>Perception Is Selective</vt:lpstr>
      <vt:lpstr>Perceptual Constancy</vt:lpstr>
      <vt:lpstr>Perceptual Consistency</vt:lpstr>
      <vt:lpstr>Basic Biases in Person Perception</vt:lpstr>
      <vt:lpstr>Primacy Effect</vt:lpstr>
      <vt:lpstr>Recency Effect</vt:lpstr>
      <vt:lpstr>Reliance on Central Traits (1 of 3)</vt:lpstr>
      <vt:lpstr>Reliance on Central Traits (2 of 3)</vt:lpstr>
      <vt:lpstr>Reliance on Central Traits (3 of 3)</vt:lpstr>
      <vt:lpstr>Implicit Personality Theories</vt:lpstr>
      <vt:lpstr>Projection</vt:lpstr>
      <vt:lpstr>Stereotyping (1 of 3)</vt:lpstr>
      <vt:lpstr>Stereotyping (2 of 3)</vt:lpstr>
      <vt:lpstr>Stereotyping (3 of 3)</vt:lpstr>
      <vt:lpstr>Why Do Stereotypes Persist?</vt:lpstr>
      <vt:lpstr>Attribution: Perceiving Causes and Motives</vt:lpstr>
      <vt:lpstr>Dispositional Attributions</vt:lpstr>
      <vt:lpstr>Situational Attributions</vt:lpstr>
      <vt:lpstr>Attribution Cues</vt:lpstr>
      <vt:lpstr>Three Attribution Questions</vt:lpstr>
      <vt:lpstr>Consistency Cues</vt:lpstr>
      <vt:lpstr>Consensus Cues</vt:lpstr>
      <vt:lpstr>Distinctiveness Cues</vt:lpstr>
      <vt:lpstr>Attribution in Action (1 of 2)</vt:lpstr>
      <vt:lpstr>Attribution in Action (2 of 2)</vt:lpstr>
      <vt:lpstr>Cue Combinations and Resulting Attributions</vt:lpstr>
      <vt:lpstr>Biases in Attribution</vt:lpstr>
      <vt:lpstr>Fundamental Attribution Error</vt:lpstr>
      <vt:lpstr>Actor-Observer Effect</vt:lpstr>
      <vt:lpstr>Self-Serving Bias</vt:lpstr>
      <vt:lpstr>Person Perception and Workforce Diversity</vt:lpstr>
      <vt:lpstr>The Changing Workplace (1 of 2)</vt:lpstr>
      <vt:lpstr>The Changing Workplace (2 of 2)</vt:lpstr>
      <vt:lpstr>Valuing Diversity (1 of 4)</vt:lpstr>
      <vt:lpstr>Valuing Diversity (2 of 4)</vt:lpstr>
      <vt:lpstr>Valuing Diversity (3 of 4)</vt:lpstr>
      <vt:lpstr>Valuing Diversity (4 of 4)</vt:lpstr>
      <vt:lpstr>Competitive Advantages to Valuing and Managing a Diverse Workforce</vt:lpstr>
      <vt:lpstr>Stereotypes and Workforce Diversity  (1 of 2)</vt:lpstr>
      <vt:lpstr>Stereotype Threat</vt:lpstr>
      <vt:lpstr>Stereotypes and Workforce Diversity  (2 of 2)</vt:lpstr>
      <vt:lpstr>Racial, Ethnic, and Religious Stereotypes (1 of 3)</vt:lpstr>
      <vt:lpstr>Racial, Ethnic, and Religious Stereotypes (2 of 3)</vt:lpstr>
      <vt:lpstr>Racial, Ethnic, and Religious Stereotypes (3 of 3)</vt:lpstr>
      <vt:lpstr>Gender Stereotypes (1 of 6)</vt:lpstr>
      <vt:lpstr>Gender Stereotypes (2 of 6)</vt:lpstr>
      <vt:lpstr>Gender Stereotypes (3 of 6)</vt:lpstr>
      <vt:lpstr>Gender Stereotypes (4 of 6)</vt:lpstr>
      <vt:lpstr>Gender Stereotypes (5 of 6)</vt:lpstr>
      <vt:lpstr>Gender Stereotypes (6 of 6)</vt:lpstr>
      <vt:lpstr>Age Stereotypes (1 of 7)</vt:lpstr>
      <vt:lpstr>Age Stereotypes (2 of 7)</vt:lpstr>
      <vt:lpstr>Age Stereotypes (3 of 7)</vt:lpstr>
      <vt:lpstr>Age Stereotypes (4 of 7)</vt:lpstr>
      <vt:lpstr>Age Stereotypes (5 of 7)</vt:lpstr>
      <vt:lpstr>Age Stereotypes (6 of 7)</vt:lpstr>
      <vt:lpstr>Age Stereotypes (7 of 7)</vt:lpstr>
      <vt:lpstr>LGBTQ Stereotypes (1 of 3)</vt:lpstr>
      <vt:lpstr>LGBTQ Stereotypes (2 of 3)</vt:lpstr>
      <vt:lpstr>LGBTQ Stereotypes (3 of 3)</vt:lpstr>
      <vt:lpstr>Managing Workforce Diversity (1 of 3)</vt:lpstr>
      <vt:lpstr>Managing Workforce Diversity (2 of 3)</vt:lpstr>
      <vt:lpstr>Managing Workforce Diversity (3 of 3)</vt:lpstr>
      <vt:lpstr>Diversity Training Programs</vt:lpstr>
      <vt:lpstr>Diversity Programs</vt:lpstr>
      <vt:lpstr>Perceptions of Trust (1 of 3)</vt:lpstr>
      <vt:lpstr>What Is Trust?</vt:lpstr>
      <vt:lpstr>Perceptions of Trust (2 of 3)</vt:lpstr>
      <vt:lpstr>Perceptions of Trust (3 of 3)</vt:lpstr>
      <vt:lpstr>Trust Model</vt:lpstr>
      <vt:lpstr>Perceived Organizational Support (POS) (1 of 5)</vt:lpstr>
      <vt:lpstr>Organizational Support Theory</vt:lpstr>
      <vt:lpstr>Perceived Organizational Support (2 of 5)</vt:lpstr>
      <vt:lpstr>Perceived Organizational Support (3 of 5)</vt:lpstr>
      <vt:lpstr>Predictors and Consequences of POS</vt:lpstr>
      <vt:lpstr>Perceived Organizational Support (4 of 5)</vt:lpstr>
      <vt:lpstr>Perceived Organizational Support (5 of 5)</vt:lpstr>
      <vt:lpstr>Person Perception in Human Resources Management (1 of 2)</vt:lpstr>
      <vt:lpstr>Person Perception in Human Resources Management (2 of 2)</vt:lpstr>
      <vt:lpstr>Perceptions of Recruitment and Selection (1 of 3)</vt:lpstr>
      <vt:lpstr>Signalling Theory</vt:lpstr>
      <vt:lpstr>Perceptions of Recruitment and Selection (2 of 3)</vt:lpstr>
      <vt:lpstr>Perceptions of Recruitment and Selection (3 of 3)</vt:lpstr>
      <vt:lpstr>Perceptions in the Employment Interview</vt:lpstr>
      <vt:lpstr>Factors that Threaten Interview Validity</vt:lpstr>
      <vt:lpstr>Contrast Effects</vt:lpstr>
      <vt:lpstr>Two Examples of Contrast Effects</vt:lpstr>
      <vt:lpstr>Structured Employment Interviews (1 of 3)</vt:lpstr>
      <vt:lpstr>Structured Employment Interviews (2 of 3)</vt:lpstr>
      <vt:lpstr>Structured Employment Interviews (3 of 3)</vt:lpstr>
      <vt:lpstr>Perceptions and the Performance Appraisal</vt:lpstr>
      <vt:lpstr>Objective and Subjective Measures</vt:lpstr>
      <vt:lpstr>Subjective Measures of Performance</vt:lpstr>
      <vt:lpstr>Perceptual Biases in Subjective Performance Appraisals</vt:lpstr>
      <vt:lpstr>Rater Errors (1 of 2)</vt:lpstr>
      <vt:lpstr>Leniency</vt:lpstr>
      <vt:lpstr>Harshness</vt:lpstr>
      <vt:lpstr>Central Tendency</vt:lpstr>
      <vt:lpstr>Leniency, Harshness, and Central Tendency Rater Errors</vt:lpstr>
      <vt:lpstr>Rater Errors (2 of 2)</vt:lpstr>
      <vt:lpstr>Halo Effect</vt:lpstr>
      <vt:lpstr>Similar-to-Me Effect</vt:lpstr>
      <vt:lpstr>Techniques for Reducing Perceptual Errors and Biases</vt:lpstr>
      <vt:lpstr>Behaviourally Anchored Rating Scale (BARS)</vt:lpstr>
      <vt:lpstr>BARS for Rating Customer Service</vt:lpstr>
      <vt:lpstr>Frame-of-Reference (FOR) Training</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Behaviour: Understanding and Managing Life at Work, Tenth Edition</dc:title>
  <dc:subject>Organizational Behaviour</dc:subject>
  <dc:creator>Gary Johns and Alan M. Saks</dc:creator>
  <cp:keywords>Organizational, Behaviour</cp:keywords>
  <cp:lastModifiedBy>Patricia Bradshaw</cp:lastModifiedBy>
  <cp:revision>586</cp:revision>
  <dcterms:created xsi:type="dcterms:W3CDTF">2014-07-14T20:04:21Z</dcterms:created>
  <dcterms:modified xsi:type="dcterms:W3CDTF">2019-08-14T14:00:51Z</dcterms:modified>
  <cp:category>Organizational Behaviour</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682740</vt:lpwstr>
  </property>
  <property fmtid="{D5CDD505-2E9C-101B-9397-08002B2CF9AE}" pid="3" name="Offisync_UpdateToken">
    <vt:lpwstr>1</vt:lpwstr>
  </property>
  <property fmtid="{D5CDD505-2E9C-101B-9397-08002B2CF9AE}" pid="4" name="Jive_VersionGuid">
    <vt:lpwstr>7b502893-ac4a-4309-967d-6eb652f6b574</vt:lpwstr>
  </property>
  <property fmtid="{D5CDD505-2E9C-101B-9397-08002B2CF9AE}" pid="5" name="Offisync_ProviderInitializationData">
    <vt:lpwstr>https://neo.pearson.com</vt:lpwstr>
  </property>
  <property fmtid="{D5CDD505-2E9C-101B-9397-08002B2CF9AE}" pid="6" name="Offisync_ServerID">
    <vt:lpwstr>7e960520-0e88-4f05-9fa0-24079b61e486</vt:lpwstr>
  </property>
  <property fmtid="{D5CDD505-2E9C-101B-9397-08002B2CF9AE}" pid="7" name="Jive_LatestUserAccountName">
    <vt:lpwstr>sumit.gupta</vt:lpwstr>
  </property>
</Properties>
</file>